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9" r:id="rId14"/>
    <p:sldId id="267" r:id="rId15"/>
    <p:sldId id="271" r:id="rId16"/>
    <p:sldId id="268" r:id="rId17"/>
    <p:sldId id="272" r:id="rId18"/>
    <p:sldId id="273" r:id="rId19"/>
    <p:sldId id="275" r:id="rId20"/>
    <p:sldId id="416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9" r:id="rId53"/>
    <p:sldId id="307" r:id="rId54"/>
    <p:sldId id="308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3" r:id="rId68"/>
    <p:sldId id="322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9" r:id="rId159"/>
    <p:sldId id="420" r:id="rId160"/>
    <p:sldId id="417" r:id="rId161"/>
    <p:sldId id="418" r:id="rId1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F78F5-E8BF-4E6C-B10D-64C78F1EB156}" type="datetimeFigureOut">
              <a:rPr lang="en-US" smtClean="0"/>
              <a:pPr/>
              <a:t>1/24/2015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6DD55-BB4A-4724-BB77-6C57700ED2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8634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C969CA-84E8-48C8-B49D-BBED63001A96}" type="datetime1">
              <a:rPr lang="en-US" smtClean="0"/>
              <a:pPr/>
              <a:t>1/24/2015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8D6E02C-AE19-49B6-9FD7-5FDE021E3EBD}" type="datetime1">
              <a:rPr lang="en-US" smtClean="0"/>
              <a:pPr/>
              <a:t>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A09969-3AA1-4F80-950C-3EA7AB428126}" type="datetime1">
              <a:rPr lang="en-US" smtClean="0"/>
              <a:pPr/>
              <a:t>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3D013-401F-4940-855C-E6AFF6FAE15E}" type="datetime1">
              <a:rPr lang="en-US" smtClean="0"/>
              <a:pPr/>
              <a:t>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7E48493-5C1E-4907-9343-B8C524DD3145}" type="datetime1">
              <a:rPr lang="en-US" smtClean="0"/>
              <a:pPr/>
              <a:t>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92397D-29BD-48F3-997B-8DACAA69BD0F}" type="datetime1">
              <a:rPr lang="en-US" smtClean="0"/>
              <a:pPr/>
              <a:t>1/24/2015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6864B7-4FA2-46F4-BB4D-BE62C9EE48BF}" type="datetime1">
              <a:rPr lang="en-US" smtClean="0"/>
              <a:pPr/>
              <a:t>1/24/2015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E7A81F-F556-4BF2-9966-75418D87857B}" type="datetime1">
              <a:rPr lang="en-US" smtClean="0"/>
              <a:pPr/>
              <a:t>1/24/2015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F103A3-D821-4AA3-8202-2D1155E16030}" type="datetime1">
              <a:rPr lang="en-US" smtClean="0"/>
              <a:pPr/>
              <a:t>1/24/2015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026122B-1B2C-4214-8BCE-59510C00E939}" type="datetime1">
              <a:rPr lang="en-US" smtClean="0"/>
              <a:pPr/>
              <a:t>1/24/2015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06A3F97-DF30-4068-A10F-BA307E55C251}" type="datetime1">
              <a:rPr lang="en-US" smtClean="0"/>
              <a:pPr/>
              <a:t>1/24/2015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31EFD94-DCD1-43E2-915B-7B2772C034F0}" type="datetime1">
              <a:rPr lang="en-US" smtClean="0"/>
              <a:pPr/>
              <a:t>1/24/2015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science.thomsonreuters.com/mjl" TargetMode="Externa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AutoShape 2" descr="data:image/png;base64,iVBORw0KGgoAAAANSUhEUgAAAUkAAACZCAMAAACVHTgBAAAAkFBMVEX///8AAAAEBAT8/Pz19fXy8vL4+Pjw8PDl5eXu7u7V1dXr6+vj4+Po6OjPz8/g4OCmpqbAwMCXl5dGRkbIyMi0tLSRkZGBgYHa2tqHh4efn5/ExMQwMDClpaVgYGBZWVl3d3d6enpvb28pKSk8PDxNTU0fHx+vr68XFxdpaWkODg42NjZCQkItLS1cXFweHh4uQHc/AAAgAElEQVR4nM0dCZuiOtI04IEKch8qqHggavf//3ebEwIETHqc2Vff7htbOZJK3VWpTCafhCT46OP+LmiH//cIhmEBHLUbNpsPvl1bK94AtA++/bPgKmJyDdIPvj1WXUfgfvDtH4Xpj+JcTh/F5AZUutINFVh+8PWfhBSoYXIFPopJF4BQ6YYrOH3w9R8E4wcAX+WGCID9B98fAgCmKjcUAJgffP/nYA++lDCpwZnfPvj+BL5fiSghJrMPvv9zcIGYsRSuv8GZK+qIUUCYBCo3QEwC+4MD+BSs4biUuMVTpOF3ADGp9sACDuC/qL59RBJz+esXAN4Qf3AAGJMqBuoVDuD7gwP4FLgIkwoS30ET/yRzheiBKtoYYVLRcPoncFAUUy6a+OqDA4jQAy8KN1zRDbMPjuBDcFfEJL5e1cEbgwNCzE7hhv8oJrUnUJvHBfHWJ50MjMmzwg3/UUxOXxAznsIND3j99ZPzuCPE5Ao3FP9RTCKb4q5wA7r+rOSTvIFcVeOgtQfGB0fwGcCYVHEx0PUqFPQOtLOqFYQwef0P6W7qpujIplBxoxEmP+msTTGzqjhNSL6cSYzS+KTb+jvQLtR31ks4LpWQOcLkJ2MxU4QYJXf1XMujuPqsoPkFLB7M2TZAy/l7H45GNJx8cix3VUwid/WAPpho7Od/yudd/BhPxFEl0n8Yk7WzGB/xP9NhdtcQJj+ZfJgcxzGpMzFUD/JAMTmF7PTFOY5ICSG0bj8ZFWhDSA1pnfn9yPD4IopmhnBaX3mHOFpMJvawMseYVKGgt+COY3L61CcaZIJ5LVL2LUw20YwcEszJrsnhL4DxgP+x4YpZlCtt0Axhxrs4OuLzwja/RwQhwuRHA63BG+4+ZLELHX33zDjLYdy9IdNgLJWn8KfXch0qxehUYAtnPv/ZQ3eGkr3xg9miQKywgMN6sCtn4BxkKMo2Igiv8OdPhoLguo5jMkYDAgXwNO6GA/6U43mwtM4NoMhlqRgkVIENoFCxb26gHv0Sfqq5AbqOBEYkzfXTcdZl9SbUHJIxNY5YrfN0ZEjUlofO5vlZ6cNBwF7QKIpTnUFYtcKm8NIzRNWYlYMw+clQkETQPi0u0fXZrO61TsnNdjz/WFCLJohi/pY61yLwtb+1M3InloqJ2+ak5U+MeIzkoMYBu8+m7o+qVJQ1yc3pIeJ+mMbryfZ4+IupiRjKZKNNSCyaYylGwKc/QCmYKAGOqjXgfjZN/EuYdoIoWzgNFTcB+kQgen+ZCkBTQi3FFvQx+X8obDp1CNCBalGFWWel4rQl4KyY9l33MXlQKz74AJigI43h+h5UHoA07UeNoAnKiaklvLWvHibNf563zbuFXrchmaOLRdccgOunBwX9Z5UIKfLRelnaf13hEvdSNsGQHZuJRY/dsZG039FC3GKNYijiORcHAFLQdQg1pUzzByDqEdQWlELryxqQhnZHTIZq1MTg1gpxukOZJFNclmb3abhULNP6Q4A+QXfI1gBbnIcxyWPeVORLBk7LjZqBQnxZPGBxeeeuliwGKOIvQdy3BW2wFV3pDHmMdjtg/vylfPLbuIvAQnhZPKDVg67inOwUC+7+ENy+ol4+BNchDA2FAVpGtKmo+fkbW3L4JbYHVtD1E2YR8y7mocv5L2uFTv0oj9iWNIcDPq3x7kfDRiMQdw0fMWtqlWytJpxaLyypfcir3bpu2pbX2kPWcAsB+JLJg56AUg6oAegqSYmFcjyc0kACOll7zToWV/cDuDRyHP5pPUorZVcY3lzKXJf9OoK1k/Ped7Jeftr21fQNCRBe/jhhtrjSePKZU8Hy1bhQ6kjVl9xBJVYVEncOqOveQAQFIkvT9632i4NWjfWmQGmBdlTzd6AXeEUwLh9RQMNAWjeGuw7Pj8s9dXoi0ZMsQM7A85cjDOTixQc4/g5ZWeG5wnHrhOe3eR2JmT0eDzr1Yxj9qe+TgXyzOdLn1QwyBe0qs7AOMn+d2kzqSWrCx6/TjIYce2xApwgp4Gik4Nwaow5Aa/h3+P87TjZGfxRAt8gokazEPM5hstEjWg6aQYE2Sry3mgTTgw96dp00JFIBY2jXlvzi282AETSonEKJSi3jG+bs6iPm5Zo9JSSvpWOBmCyamd/BM7t7V4rsttFzeZ9V8m+z/ZApMOVlmC1eEx0SzWyLbKixxYDWUsVjUrvg4T7vaeC4F/BoFuPeLD7itY8HNCJE5wwpcPBNpMDaYXTPYlzn3SFBT1icOrVNwkDrxWRxxhk/MVm1Kg/MAeom6aXAtl6YsuabQBSD6GByssi5HQYO59ImnLiAMqH6VFZsTqaMNM+rluwr3nrVKRLWaGjnDgV6AiNIS3c0f+uAa45F0c9A/EXjSTUYYrOE8eh5iVkS+kv9eMWuF+S5/UA8UQzOGnpuhQf9igRaltHJ+ZOqWSN8QNkIl1KHSixvJKMjMCcdNIN9l7Se/cDE/EkEeba9MwycBstBTxzHhkxu6N23uExMV9mdWC1fvbBJ0tfx05SpEx7slqiZF+hPTPZVN00gDw6daJpWbWdu3x8VooukZ70ar55OtktOO0F47W/9xXY2lLYzDscJoanF/tYTiPN9WtsP9Mnd9waiyMT00E9HLqtWkNN44HUnA/5l4inkB9ayZU6gaK+kDjXLSWBar6uuwpkD8ERmFRrdI8gvYgvGTKn6DDnZGBFS3DriMJ2138cHsjhueu5F8GdirYbYtyN/845szxss8JpJHhAis8OOPKXNzN0g/6oED6GKtrsKZ1pgCbtAFQcnCQcs9tbUTDZcDjXakC+/f7zOmBqTXr6tEPsIetY1SMOuRMVy+Lk1HYjTXzgQUPA+EXawDGoPqhvJWl/BQfyQoCsmM8Y51m1I6ATJfY2sTHs5nUyhzfC6kVfuNH1i2PESpdi/L8+h2xnReN0Kj3AgroYw15pOL7w0sbIzWcb0F8E/C9IMGZT/PHSUXgZKnpOn3uDj753lhsLq5LwxMANw+17cJlpUeno6nYQFlG9aAS4LLTXO4D6frF3XOY77oJr7hOK4HTG1BrPC3RQUVIldnLP1SZVjVvquoeOuaOhGZe/9F1OAq9sSngbxvnbjjnJ6Tr5R2CMCWQbnPvXNibEyJvN5ePhCyHF2wMvH5dWJiLbWpLXXUAjA+gI/vLiA7OiJn+/Duf6o7ZaAoqGqxMYJFHUtPwbVc35lIuRMH52xR9QNEofXa0DGCXpeBqrvbW1OH2NaL5O/jwpTf6sdJQqBKEGyPlWguwsD+msPgYWrfeP1Obx5eQtsQjyihJxdtD0omyq2fgQivnb4aUUm+H4rmZakGFfOrgpZUC6K7nmIpmffk7c+ekFf1Hr9EohY80JtMv4XVGAEot5bQkoIKlWVdzqS3trbyIBpsaxHL+1m5LBFsmup5xO59Ou9Wab5F8xeph0FRPqH1YEa5JHznr3omzrZbzSii9Ph2wu9tFXUhIv/+5UuwqeOQsyIp5PRMDNsCHaWj1z6al+Jo0dtQrXYU9/u+4SLcsIvMTRcrj4hRdlb9HHRDTOKwBKGU+aY015tuqyX98B9Od1hRvPaLL5n45cnygt7eptlb0SO8+idXdmlrZhJSq5sxZmdkg3knfZb/awmZokQ5vHmyBw7KSH86r3XllBUli3bISWS6M6T5RaIhjXbYZYvWziD3g+VTrIhwCPDTnsrmkMECq82/YJd2jJmb9S74tXQgZFJ+Tbeh7dWPBESA34pp+4UCbs5tFrezyF40TFkBmd8EAJs68G8ngK/bAsstcBPi30ChvVCygNfe/WjWysyJwuacYgM6/VsXTqjSoh7neYxjyuUWU8NBX+FMuBwgJiWir36GfXy+FlHBL8tSs3rWfBzwy55VyYSrkSXSlSw7uvnvtpTuXSlsHZhjwWHFnpO+MojN6zZi+CxeJMoSA7c+0S5QJPDr/kuYzGLiH/Pv9R64a9aaudWMgQV/JTXUT8Ssj6xWET2xgOf3lnYo+rkXzZoAN8cD6+v9MoibBtLyNr4aX2HLkWO9pug6ezCG1i2KD/DcaDRWS3hEzEy2s7fDSVwOkFBJ2cIarHhNC1725b125OgyBtlrsWDYue57z4ABVJ5rrIou3pBV5dCnk9bb8GBtCp8p7Ft3AOgWcCwryPvXw3qcIuB/J2siL9x5JfH+HQviNHPUfgIrXfbeF/k4NB7pkUMk+eIEbEqCXYOfeJBTcv4tzvEdj/1DYLpT9l2eEyUC43e7u2fk92DXLjwUXYcjZALMZL9aeD89rnIZugEUuY7Ab1rSLD2LAstF1XjOFhG9OrcmhdUGJGRwLPROm/AMX6QiJIGm04U2EICoLs0cd+6Zibyof5mCa54oRYpWcSE9xQSenk/zLXteK4Gis23LePZlzDQaOIofhvJc2HpwxQpW/AcQCXZKJULUypu+/k4mp4IyUHvCFiUDs17fHDoL/Q3Efo/3Dqi+JatzTfQlNF0x2sp0pQqiX5tRL/oftNzWJwB5Rufey5lIrZ/Vx4YDHRc+rTNwG4b3ojMvAGxl7Qz1zMgDOk9qUrkqNrAYvLVWp75C3DQtkhcwt4NtbNw5He/ptXvJRm8oRI6FOBuyUoDlGKBiNbnIkIl0u+5WOrM214pIrOhaMy241R7wuSHDg70Zy7GEHfdDwTpo7oeddOrqqJLRRsAeFmgU9xMd4KdAMj/bQmtG7gO5Aq3HesYImZgsivxfsKkm6xpwK9avLDupz6aSzujCMVBZoPxhceba2YuMjdn+MqFgAWsHe+3Lekg+5sJ8LM7JG2U4DoQJo2LdhDMHLTDdVGAb9Ml6uZyhGOOJLXzYPBZczu1deZAjRcLAWu7PyqP1wKORR1qNrrizjXd/WA3YYwNw7pojxrqoW7agA2glwRC/IuC/KIRFB3T9jCE8klwBp1UqAeuQhkT0Gcsys/12kvJKJFfKvQAjp3EDvIGM7GvsCxbImmKMvTfgUjyoaRqO110GaAzH9ea8IaTM1QbdsPaoUXsm6HS6A2VnlBQCH//DUTkkfFQf1Dt0bEqseN3FivmNrWsicZLBJS2KNtx60CcDF6SKrRvjq70H3Gcdn4FPUTqgwIGWWNoWN1NOX8COyL9UWdU8VJbXWIlO/+Fpb5mO12zDjAmRH0xrJZ6mVbiODAyVHdJS4UkA8Wt6EVV1vZ4wsFEO6rXQosev90ex4v+1VgmTSc1r1Ok0AfWL+oa2Ub46plHFNIuwRhBeBDSb8LrpxCIt7EYvtUZ/HqoT8Amull9V31Ixd9pqwcTvGv+WTbKfTlavIvy8xrtDzpggyyr/oBsUyx/oF6VjYy/Glpdi/JZYjgobC13O2kcDp60kUvwtmfQppnQZZR8HwAHpk+IJofyRKHc9gEMjvQ+fqsJcyfSfSPnKoUxI4XRO2gdIQpz3/esLEr6xnB0EzNqeVBBpgAoaDaE8plK3zVPeq9YxtQDNFIHzJoenBQqEIKRzFeJoh8mznu+yy9t6TBjobyvAXX2QiLKnl5H9ikcFfKCjnRX0Jipp0B6h8RCbscGAW+EPZiWhzbdHMkLc2QpPcI7xcCORAj+EvpW84oIe303snGlWxQyBtpVWlLeKYFl0iQfKkhJeySHqLFWlVCqTdaQ1hz0F+JigTywMTFuBK9eUBHr2hPo7FxpUQ20V4YFxkOBqeQ3jviE1GegkN3/VCp0KE5HtjMYzFI5UR95i5CFsCgy1E/QXJiKsBMhCoBjz7E5saOYRKU7g6PaK7S8NKUbpkKjHyEmkN576av0E/ZGLMUVa/p5oJg0wVx3XnNtLmKoOThA1SSw+hB9pQkcFrbnHuBrRp857Dit5MkGWRiyBBxhwjhKiwOV42zmYxsRLWb8HOmkp18A2sg/50p4UwSsQrAsS1Cl0DDNKrK+D6y7SYBxeFwqBRSudAd+C7P3TyFZUaC9FPaQb8dM7i3zjSM26YxFc0VBQ+T2CvjMZ/cc8J8FKPFFm1FM3hWo4SZd4bdE8YOptOQwgcLBW9HYdOpmUxF7pE2RIpbxJ6H5vmWYxFSmAYpJRPDDr04VBKUjT8AXOB9fuoNGqtJCPx8R+xiT2PNL6sWxsmRtW4GYBk5iDCNyvNcxeUCLb+JRTDrgJV1J6ss3C0NrfZO2gbJ3FaQczIqx2naHNaJNpPYrIu4WRVqXJlwO5u1rbAdgPMrdK4UuNkv59kMJvDKV3aKuPRU6ys3FISgKCJPYngrFW4qn85YYcUH+3rQzGCbNUZqcqsTx5HvoQYcOqk9JTK5Vmmbbo7uRHaZaXOG84Jo9ksYX0X7A2mtUkRY9MwEhQ2IjjbStUZrUVBqGdXcyDwPUoVCgSWLSHiWzDlijIgZhEg/RFUahsFJu9ssF0KzbNEZv3kvus5tIlm07SpOayj6QnfRhKT7E5EUWk6bKDt3tO5ok9kUrVl8P2iJlLQzHzwdmSmpU4R27Akw6LHkYvKNJ+RZPuXTXVoRJbwCTU0ZTLLjgqJwE58hh0uT3QSS1yCxIeRLxMGxM3Qf6F8FyTa/NnouAoSh9h0l5aX+oxfgqp2gY2FGLuPspxqSWU2o5sWz+TbI5CHnhqDhymO1n87NOanmwh1+XPzSdluB/AkpxD4zkWnpd6pjlhgkfd7QdjDZYgiKAjGFyzqoww4EseTBMk8jpgK7x0qtPZ0DtX2SHgHA1qrspJtcVp3JOtW+GNgYvjCPpAULeaoMSUcMem+Jf7EK9aa1QMi4IR1fcUMHkmWJSw9FPl+bQRPgKB+XkifQPsEi1KSavcS+sA85oW5gak6gKoY69XmqXUAdfazy8pGldhzPpUFxmwa5ZUasWpkHdozcclUKWCnezUvmUCO7QJzWjAnPjOITJEyt7pv8iqwMdNCntHlhjoS2kjwgmMenT93On1Dq008IO/pZS9eKh9UwQko7Nil5qyt/V1ns4KqJvKtIeAGb2ttHRV3jfGJP9sERQF+KTf/DIfKBwLuS4ywYVTUlE3b457CcDtc1RUFpwIZ+y8YWQNuc4kpHXah2FfWz6qa5mTEbb3rgKFggkQSxSyCFGNT6++oF31Akf6qf+CtJzEO5zUmhPSMVWOUloNXqoA0pKE0yiGjJQOtokzok8mWqTucd2T0HM7V8UV3soBrAWnKKDZFxD00xyi7v1g5zbT3gYbXt4UbCK01pEGXinUzY9kkrDHlWvEQu6AvsKSVg8MpSPZiu87lUwjsByfAMTqJf1XG/nZwwEmm2WGGmUtvfgssEkyfZUtm5BH6idchr15YFCU8RnIwmMC9FUrvgkHby9eCMql16e6dIF4MrEKNIO0ioH5aVGuOhZY5LtYPtiQPFD1uzYYNIFFZmY1b2D3vdD53dvjqXog6nQPB5trmhMOZfUlsLVvPQ9yBQJHEcYHJmd6MpxBeH3ocoPEWScrdKHpBaJOugikXwkCjZojorBXTkQ2fkcDvk7WLlAPqZS0oGwkggCoWJwRHVWJ6TQY+ld9DegcFxVOIr2TTOfW40MwCGGYgPv2STS5cA2JJkc9twHqHFKiRxywwj7vhTMSUgMlRzWdawiNWllhhwS6Tb61kBpF4E1Z5Q1yEiCBpPUIMqwSTyb6GibHFnHmEP99FjfzNBnXEcUDopdynaqQaJesn8IddUezLZ7Cx74kq7WQMs0fCiKtmsk0BKwjnv6pNkySd1bu+TUC9HiesFhz2Rb2mpduBhTOAcgn1DYDBe9dYGWMifSzZL3vR2RI3AaHUjCPWhOqzQXGKuUPNmPW46X6S03dhEavY+bH5aN1DFHEoLI/JCO+yMFK9m06klUUyBtYSmdGo/Y+zpI7CYoOTlhb1NaMW4R+msOP7Q42ckM7pRcRBq+6o7jm9x7whGj9wjkD5FH+TbJiI1NDQKk7CWlH6IzaV9r9HRVaFKJeXAZQRuS6wGmlTUvv2r0zpPM+x6oFvSGg7PYOpatC7q8LUisAcrwCo8tk05tIB9Q2mPEm28H2WMz+NN01ppsCLokiWFo7RcjgdwnkG+sEvT2Lg/CtE65B/LtfNFCvWTVN9K2g1JpWkoaVBqTinISejMsfkIg8JgHAB3BKKvl3VoRG6W09EMWiLQZgSzFYQpxZCdFiwpecpUi+eACOWPVvl3A1qtcNgy182XFy5F8zA7HLWX5+zFS8w3Vt6zsX30XxUvkWYhgULThs2dluwEji0HWCwk5fRDLu4FroMAi2NgbDnEpHBH45x3u437XnWFQmSU2aGol9y1PlCnebS85sxCI46L/HmK8dV3SltQxM0la5feWGvOBtPNNAm6SphBu0Cx7sMF7+P3ZpiZppiDnoE3xFIcbCrQA73TnuOsJpI+pt1W6tK1J4uP32zy3YT37Zd5uxKEAJo7BSSa6dXyStqS4W5Qdy8oH8qUJexVUElH5y6bgOo6k0SQxcWy83zQdpo2g5OpE51wS8D3kSKC2PLmnPH+TdJksg9PGV89fnI8R0tBGdZtO1uem5ZHiqSAzjzymlNJwFm1hIzvEnkDFJzJLni6nPST65dRAUdlviz0Gy9jUJ8c6AXV1lkdAqdtwCkG38mGw6DHnhRQiKfl+yZmSKArY20qAtqAWktG1BeUWOU7b0sDXSdbq0V0UHLoGE39X4/LbXqOQ/dO3UL9I4MrS5ZK2/wIXqSZkNOMl6ahYQLQxCyUipbfSsaignH1j/tAYYvQ2Ar22gjCeUvLLYyNsEqOHhZk5qxN9Mxyp/h43s7Ci10sZ9jHtTiUZhiAmat+/wCm7s+Ra+/SVd6nr6VEmECvZqPK1Mb2BYEVju9+Q/L9rVP5MNIZYqFmN01d1EfSU5yA+shjyl5TOd9nD5RQGMVFFdjj2S2UZnLGs5PKlbE6oAdDgVWx9Dki/QKz7GTjquIMPUuFG02ivWtM45nBR3my/qy9/130NQ/xQQyTphlYKNSnO5f5Iqh2fvTeTqtWcN60JwTmdD0wtptrhsTTjLT0XI8RtzL5jsxGaBxYQHpi0Nk+fTTr8KSP0jIg9XfI4nACMWZ3RUP2QCMy6xakrRcfOs5F54HUM1iIxp3u1pLrVhQG3yXJtNytxtlaO6bh3b3cR4MiYbw4FexNq/Sgjy6f7+oazXDYxBOOO8F3FI1k+aiNlI2UQORduhlBp3F3L5qwNTV+s11pCURlN/JIUWzxdzYrXIUYP/N8GnyBSeqdDYq04OamtV+Ytyq6gfgka2V5CkGtBQ+5SgoA1/xzLZGQYlYIiA+EIDvUAir0ULq0TP00EV++S5ZfLxfPOj9e1At8ak8DeUkMcl9izAB3rZmpbZBtFunkGdQEMKJ959H1B4D3KOgfJnn+VGlXwqNe3kuNHjbTWHg+73YlhKunuBA3DVsK+fz1YuDzRMIRwUKwMxuHBxPA181CRH57OZOWupofm5t7t7R/ybr9tIVI2r4ZPekfliG9JyUFf76LGEbXl5Gr+cUNCNvZcbkXNpOrMmwckIvGhHeCERX/j6OBQHjLWR+6u0Xu5yWBlmXDyppKLFAXMDHkbCE7ZhXKmZXzhcAkiS0rOxJv8KiYkBMfJ6v5IDdQT/bimnS7RwJev4iee6NYm4zoA9nAIwO7oSDk0Ts7LbbkIuV33JpaI+DvM9EvlbEsr4wdUHh25YAU0c76fJWhBVRXP7xA+QDfdEzkPMZppLhRkd5v0H4byEwUMFqYT5V5Rddi7emahLyVlDP9Y8SL1JCebkppqpOTfijlNZSiJlAi0FEkempIxhqUdm6ZlmQhie7VeQmJa+pFXkxsiFkOL55PGvTHnx0NqIumjr+foft+5paG7cUxbUiTZm9NPa8RyB4TNXFYCBn5kdyiGtTMhp0cms/TRRmZ5OTqm+qG49vbYYJGJXzyEAHUuRgLcphUY58y1FDJBBHTICXkBWmMtQ6k5LsOyJshcut5+YhU1SRzk6FKzDh0MQE/5ebr5kj6TbQV0jo3ow0IznviJdw6XcLXgzwGNMlCZWFyioNs6awBMZ38//7SEK/p48KUk+7phO/mtyhhofImwl2ReYhpceojA082TjfCgpgVizE0a5c9a4LVv/oaGjEN/y53pJNbMLsViBvAO6SZwfD9eCsqT/WATeb0X4D8yGUMJwvzA4fEpvauZgv/T4NKVPTHCCPKqhRDe5it357OXZ7l3Pj96yqK3AgWklqnPzo/FX+7cGC5X1iasvk1aPu6h64Zhcj8XoueTW16JbFLIqk09JO9+kSnVaoJGdCktknQ/enZHLpxx93fumu9ou9JsFz7nYWnYlme/Fuj4yjg4edfBp4y/hXx7cWXzQcb+zEmDStI27IL5zc0h28qfZrzaRnk5jK9hHP7k0c2cb+FyHElQDOlVA7mLjZ21i5AqM2InuV/KIYQNv+Kaw2WSxsDxi8NjGaqkPTpPOnG4fCUqCefZ6pbcmUcinGybeIp7Eqywdls7WQl41JlwRoD/priTQ3y1xdxPk5NXDr2l/YrHKXTmklvf0QxuzQqiMP1G7Si2LrSELdiFatl7TV86GxcKrBcQwOt8T8L9LfDj+UynbGPvPcCPH3EiUv/TIG9//UxrBtWmxty5ucnpuevJkOq6O2dR6N78pa7CmVPnXvEzv2z/vKKGpvXYDKrkt8cwa1N9tqQw653Si8AMrx00Ztz5HMv02v7xsRFZaJqxXC4MQ5/+fupQrbXHkf++/KMFRthaHqh/tr8TvGOgOxHooDEPekc9RlUHma6cpy8Pmt0E3MlLqqOkTSwDhLdaPBf6fyY2OFje0ujMCzn8goF0l3/q+CjgngrO4/gdzIJjyY0Da1pJm1Me5vtLZ64g26z+mDaXppuBLjEW99uIetWt5MLdgT6VWWgNJYdkYWGGPc9i58o3N1QBHKloW9CPLHJMVaOfwDL23btXdWmxOKX2exJb+smlg37wvIf+r6hzFlu3KP/pTe7kf16IMdCdrPc++OfucrptpScxN53NIX90DE5C5fu5/OCN4NR7ALg+T5utbCgKEofjZo+O00QdcsyOp+QAAAE5SURBVKkg55+ATsYvzAE88pMLjRpThFNjC33sMBPZfuSvIvxFTZ8VFj3ZgKH0sjSwBpdFN7e3NHt0R0IfsEs/pKvfgp8U3RF0reCfR35MXAJhcrxf+B+795SX9Pfmmu64LEAhGEr1uJygOUkHEiaHy/lViobCbitPwd8mxjbYt+zcDVYMorU35vqCwjttfOUwYx9M58hc8bcDEQ6ajCbf/CtibMPa3GTC4Y8CncwrP+wt+5PLP4uD6Ps1iKvx8ZSXQxD/PQUjAYYdtNzr9ygEr3u0N9cfs0Y745mbaZQVauNJbvbvYxMfhamxdPZh9P3g44E9qB73JA1s4x+sPBzQdgMHtOuHQbvjWf2L8fwKDD/Y7zeb222zD8MoSsJ0vwmcbSx0tP8BaLPY3zpOENwYBIHj+H/uU3Thf/qu4cOsGpc3AAAAAElFTkSuQmCC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5" descr="data:image/png;base64,iVBORw0KGgoAAAANSUhEUgAAANsAAADmCAMAAABruQABAAAAilBMVEX///8GBgYAAAD8/Pzv7+/4+Pj19fV5eXnk5OT39/fp6eny8vLm5uba2tqHh4fY2Niurq7Dw8PR0dGXl5e5ubktLS1UVFTLy8t3d3fAwMCQkJA3NzclJSWAgICnp6ecnJxsbGxLS0sODg5ERERkZGRpaWkZGRlcXFw7OzszMzNPT08mJiYdHR0UFBTj1dEgAAAUuklEQVR4nN1d54KiMBB2AyqiIE1QlGLF+v6vd6kQICh4Ksr3425dXZyPTKZlEnq9r4JkBksAll7bcrwe2hBA/P2BbduSvBreGhODALu2ZXktvC0mRv4x2pbmlZicISlAAP/vty3P6yD5hNnQG/cU+JPftkCvw3SGmJ0MCb2wIMdR2xK9DBFSxNmCvjoCYLcqziuxR9RS4zGH2tmmNC8FNCJgnyqhD7XTbFOcV2LHDxpUzz+wb1Gal8KB1LT0FaJ27Yr9l7Y8NR2ZS6VFcV6KgFNIKUGRZHeiZBeAMf1RmSFqYavivBTL1E8bOP4P2hXnpYDTLYb/jZwjppa0Lc8rga3H8kByG3BsW5yXon/DMTJJ2lZdsf4U44Qyg45t/PjjP4bxFZMDB7ltSV6PgFC7dZDanlLrnkLKx84qpEkMCVh1j1pAqc0GbUvyaigr6tfctiV5OWw6aB2qjlB4MzpowGpblBdD3rE469g12x8xZmDYtigvhnpk1DbiipbnfFiiV2Hkp4M2F8f9EvhRblGa0VQyiMCi4p2vhrNJM5pVZT3r8IvczFPKDMwrP+WBL+WmSJVvmcyE3NNHiPhbuW2quDnLlBnMsLWKT0HI37QgMEjAJP25YsEzvHHMgH7vcvMv4taH5uHMXhxFq4KyD3hmR3InJPHYqaiU9y3ccKGbpl8wHStlK9aeY8ZFxntxBTn+Im4eLixS07DNKuAEfYObZojZmll+U9yKoODLfQm3LRaGzCATpCOIYc1Bntk1W8ioqPzjwtCXrHdoJAdb4xdXyE1l71j6X4EZZLOIqdmB4UkkuNwAfJTb2DSM6iUxnXC7oJ9tNFXIR601yBHD1lFCjIjZgRyEfRY2udxHuPUNLGS11T7R3HlA7zmY9lRnPisQgx/YQtITdCmstMjQC5ZsxjQV/8B8G+tpYHuZCj/Rp8ODJLYBWrhwZ8URw+qIDUfM1g6RARKlbjRj/UBckndLa0NQZwtAAnMWzG0CjqiMWuSFmdk4WhnjuwBNiIQ8uYCbCczkI91c2hUJkBPx5JuFCsAR2nwJMfKT8nDRv1qFNA4LmUmFd+QgSLklOG13jP874QDWOJYTFFyTeWgsPEtTVNVzwMUJ52n3nIjZLrMLZPlwD23rpncTcBtCfR3ii4lM6OsQQrHcxaCvrMtzh8OfeLTYRy8hp8cysJEJ2UGOVk9QKlHQqqn9fm6Q2pXU1qS/StnvAnLe5k25E+AYPzGR9Rdw85FBijC3d1YsDe6bnSe4odEcFmPhOTS1UBVv2NFvStw0PMvInHxji6HHdyH1ilpZg9nJFxRUUYpwBMQXwhCmyO2KF7sNLoR7B+R84itXzyjxkG2FleIx6CFzQePqS5GbTSKaBeZWrxNDf6Icdiz4Tq0uOWQGdaliQX567ZF+LTwLZwVuMrUf0/rcpllKXBt6yb2Md/fMYTpe2G5W3ssQtY57LKleFrjtluR/kuPUqjavQBNWGJaoBKVGW87w8+OE/QD8Pw61vnWvHBCgwYBhB1GKY56bx/KHCeYW15BTr/WpPGYVt2OkOGGwWx83GUloEG7nAAx3pLkHGbnqVZm1gcz8ho7sNs/twGyXjLnVaA+yQPPIzMHfrU4qVzKl/mhA0FeRQbN9FHjisUY9q5UVrJUJ40VtSUXKcwvT1UWcCdB08C5WoPqrqrAEWuiCivSqCMgNiQW54X0Y+p1x6wNlDE3hBpDZDLkF3HuZ/cGK/rj3KYAS1hAwB4+FUQ8qbRgK8KfoG2yqkz6oTivHQJ7BGw2ycctu3py7IQf03ctH34xmduO+ti1nKR72DliAJAYRrV7Zd2yJCmZI2TluaWCl8CEWWgMHs0ffDFPixtNN45OaQj5TpqrRsY2owOGd+abhKTliMh1B5mlybgPdXHB9JOfpCZUMuGE759+yysG5SrmFtL6/ANWDbWIrrzJuqyozd8bz4YGYY5SlPPhMCbzzKiT2R0Gln9qDkNosrXq3iTUk7zCdBFULGnEdbos7E7sKFketoBcWNtlSP+CFp638kBt2vQqosnDO1CIVZ0B0EcaoFcLpdbjNQePm34gftkLwFEErP3UL84luLzRoOXkCqvYtKJAN1lZA1BftlRIXBv063G5NOzcGZ770U3RvOnDnYH/Im8EVcUwLKIyywOMmyJidKOwjH4YrZYBIpVXOzKgGN+vOvBZiyjMrm3K0Tq0Wf6kTxTLBbYsGzCvdzkGES3rIFR3x/LqS9G1aOTNDzO3+HjEdPPaAPJxsuRbMRHUm0xE5AayDFjXoQWG/4eJM4wAUQ+lYE2bEd1mV0hms3HkHB9CoEhay5iow08VlViGuSAptRQyylDfMxjUtGCF34mGfQmfkAlSFFWRdqKQhPJBKNugmckgdDpzsZgEoyvVCsCF+zuF91mKFee31aEfCNwlNogG940Zlh5r1mJteeWNE0Eg1Tm+8zcdCFsYYEk5rAJgPlLE2BlgDbLp9KPGwtZlS8Sr8E46M7mfUlf5DCLS49FyhGurdQo2xLItsFqAto1d2vTVNIp0Yaxymv6wMq5SH3EzwON7MgOL3eXXzxB2gEu10ckLfpWWzzeS362l06QYqZR9+PqG/y4yBprvrdepySHJ6T4GSJsOAFsPuu3ndFxuuHVhvQWIjZwjF3dB8FirePDXio0tKw9XhXYzI323SawRgH0Kt3jDr8IgbDGkODwhxCB8FnihOFE19FxmJC3xzraNckZmhJRfTTA/ZvPeAN8fTzeImjE+9vcc86iNuw0YOwM1sAA91xURE2ZKAfoIHYUK308+YPF7m+KUgNzdskpn0N5maTEsKgx1i9XyD9+VhBpS7mjChhDnSGdtig7i+4sgNiX7FcNgS182CrTidO2je5VrIoSUNwnDF3actdaZGendXd7lJh7v9UkUoYo0kQauG8kkgSgxsTFY7ldR/QwdwEqMaMx89adSZZ1WgPmOR1Q2X4J5/g87y9JhSClMYUytkrffWI0tiiGdOcR3skH1BuRUE6IPerrRODud1NF44DjeZxlhlwsjOplByj5t9r0ooQCTcBk8LJ2A4TeNM/u0pclojtJJfOmoEUrrMSLDFu1gPjvCmVwQA8Rzk4gy0VFkVKzug4ckmgeiMl5Ax2thsOZ/PeiYo/JXQ5i6wKtqhLaDV5iH3jrYWF9TR6OqOw4XYaDmkIsfx0A1rlNzsBNzStRtorBXcZwGunKTqH2JE0v/Sd0kkTdnxdhyH4qKqoKROC/dGr+Rm3V1vEOJY5jY6sMGK0cuENI5kiNCEwI0UM8FtRJ0bbi6ZwF01D6u55GagIOkmehsHvdXtskKcVqVfjTydnm9DlOWU95cGdr3I6yUCxwjH6JSf7w6m9rAh5ozHBI2bKLdTEbWyqPexFFoeCc9pWouSc+o0xa+m2fEwOV0zSuHeGNv9h/GqRpREF58WIW+eOY/gXBFxRZwj4m2ydMWGdZhymIPESyU3QFw0cjA4WdZIC2PiKANhO9TguU37elWp0BdngKRIMk3V1MZ2kc5xs/z9A/DAblv4byVaKg5ExwXJOFppvrN90cywKmw9ik5rD3DeTxakH/qDg8SowrPiFfIBxfAO16nK3uYx0A1rsN3TxfGJysKUMbOo+ArbuPR5OGz316V3RAWntGQp4OYAsbepAdSts6k7S2mUnzDdc5kjRDGxCfQYFBbv9Ed2e0m4STRLmpe46YTaU+eayKBBSWGG547Gho31MJBiOesv5IZKFpWArf3xnI7CipqOhNRS4gI36Uyu+OQWQOyFQVJnQ+uCaEaSLqTLpHMO3/KshSi7U8NykDHY5ZKBVbZiYvXIcj9nj7Tbf1FjXVR1hu6Ktc3gK01o1Y28PGbcmHRaORxxCmdezCjNKSFwyq3RGCC7dU8iJldYhXcLg0guiQjMR/QGnQvcwmR6m1alHQNRMR3cUv8qE52E1j7T6JhS+68zhAJ6EXDUHaWknONpGOBazQUNwqAYG55IOKVz3Mg9QmXKQoAcsPo1y2NktgQ6IREeyJZElQv98H+MGoKRbrlDhYBtEvh2Cnj3hnia4RaXwQkUkn6ZXiGjRrQM9ScW0swdkfa2THdJyDS4t2ak9QKkB2sarI7foIgvBtq6my135LBfUK8Zw29VbsKAzzpz1IhwozUotvhQ3df7UHA6GBruKgoudCVVZZ3M/eRl1CAm/rXICqzmIacQ0DhHQBCzKkF6X5AwhI8BiqkRLk/AW4VHjJqbMe34ANS6aNRMmqke/adCZkI6/m67XG0gqW3iG9N8KGABfSvo3VRijhnbt+dcyocb4dSCRZ4khBocwdGk44NvmIn7OAZxSu3VR5FJfWHBgh7HmhdYiTli8M19vzeZRhfyyRN/HUztQmWFYcglClGtxJGJipCAHXchhunsEOW+b4BCw6tct5Ua88qI1yWjmEYncN7x0S1e7V2y30jsBNQTHCsXgDVV3iHVUHJF96lViqZA308IcKM2HuaYncM9YLzQ61wgiTpawS2VVWKfKliKC6/d7+vtTcUYTO0r8398PJT1NcDfLw2kfxP7yMyQnvMTRsEGSfRO5WMhz+WpvX/L0ShYM3Fvrp0pyeLK+Yx5dvvHysIxFTnf2kvMKy8sMq2FTbXembdJ7odOkZAmpgFtJPcb7lwtcAkfhdlkhT5ff/PdP76UJOW2OIq3x70PAbckw4Ux+3KIbkf5e46t/L1qx8Qp+JHVq7xaTSzTAHmyTtsadIEQBkphOL80raq8YkjOLrNAlNrHj6JJY9isYcMWNcwvSKThmlTjFNKsLbzmyJvneaG/HH7+vJYNCW/VdND8MjPL385Sdd3MFxNS6hYdLK9O0RQuEIOfPBcjEXX7/r1+BxzTp9G5XjIgUnQD+WkDsQF8x8hY0Swz9IPziprevwIEewNOQFi/filOKGydU0cXl/VGE4j6x/mJAkofxTu2ystTKOMDf69IBu5gC2MI4lvBSlC+sO5v/Xi48QWILQ6rf743sDyDSCeDJiru1961U8VsZqCcu0hB2tDZ+959mtQFiWMhmaZhzzBEf+WS/svSSsCc6fR7zxCigybuIMJh5HWn69eG5NDf7cge5H25RdNMI9a3BpdkO8lVXChE+6VpqxteiaxJENnRmPODJSPJCh11trH8B9D+xaqAAXVhp7cc7dlwa1gOlDzoVqYFW0FnbW+iP78YUBv4fM+q4kXCN5iPY5OWc4XjR1jN5oan5ey9D8Sxi7p890k0uH2gaheQVjy3hPY5lJ0ari8lvieoWVxEw0a/+61JKiqMH6Giib8lLqSYEq3V7aSerFhGpCP4duhY2qQqwjAqhg3hrUcdKqhiQNZEBIsGUqHtyTsQak1cEioINd8/+gqcycEjS/FilpMr6o1YEb/R3T61daahSTvEyGJWKSOe8wUdFks3O57WFYQkHwGMezYknSHrfMWF0GtWbPBOdNCaPVBqXzWT345dWqCixwMtcymWnFpPc8sSoGbRH1orFfanvh0G146ps+SNUyCFzBQ1WjFms2bVDrS4086Zk/3cLF8yxzWMGAELmhLZOGdF14YlKhzwtPNQNJ+c4kTRv3DrdEFkGIajg9kpK3ODYbOnAMi44+fQikb2bvmydj8LFdMMmqsv7xquu1j/0WDx31iUzKJfEeWjWmXTsmJEqLV0SNy6fHyfshbUcAo1yVqQaYmipaf0TYV+xyoe6wQTZ6PplOn71Be29QDCuCLKk8N1FtlDARvbAiliJYq2Ti2U7pxt0NecMIoiwwyfiCqMDXWGhw9X/jN4dRzPpLHvdWbMze/ae26MXktm1OxUP8ya2GzMGu0/eTlO97dHUpBTfuI6c06z2SGHgJ2T1xKkmpmHj8ltHqxJjM3gmhHbtTbRCJS6G7Jop6FbLa9JF22IZT34LTNDSWndx1+dWRdDxaKEtLCp0/hbJcNvONA1rN/bvWcx9NEoBTKDNudVFfwG503Y2VTaBoapjEf9/kD1nGgef+XzAPQmPllL1+Nz5cjkS05LLiJutt9gYCT5MuthuPjaRwMnTbaJE1hRjNvNb4m+qOMbW4MrOKC8K0g69CjVIvbf+gyGFyBoWmn8IfjND1T6GYRNi98/BKetJYgPAHW0f7aR8XNAmy6aHDvxU2i+Xfx3kFTtJO8A7Hsdqz8O615Xya8Dny3bvYd0YpAD/b80vfxPjD7QTtUayMB18QnU7MEPHR05eoTVpWMPsycgT8cFpy5m4FNWmOtimhowcm/fgtACTmnzSPfiZjXrjNl+wzLFS6Fw3TEf2PnzWagbrhtoE3XL2fX5JwsAcBY9Me13MeSbZdBClG197TpGYzj5Tie0oLH1ndd59JEsq+pkovCYqB/SD/VY6OMiC1HHob3QmosgK1PLDCNfHybb5bViLwHC5pTo0UJ7t28NgbhLDWMbD3XbWJjWVO2XBZEkWbO8hRPpw9i9iKkUL11YqEx0550VgFFQJUJR2r/bbLs+u0nintfH66YWjfsgf3jWF29TU7W0sbcO0//b+Fe87jIw37QsOFrEr5P1aYLn6E36KcWbF47Fs/ToYfCvh2zqgse0/p+ste1L+jfLtwWAEyM+PTWdRCQ2edxuh8OGN0EVF5q9MTUZTR177pbs4H38XY/uLh4Gfug4pmdNxqO+JEZ/JFum48/dKoYAXN4evE/Qfnt9uNueTjMOp/VuPgx0344Mx4Q0NE190glLU0d3RQS5J57/NlTPdkv06j3R7ScgTaN1gV+tE2V/BWNnB/KJSafWdyXH5eg1evjKL0Bmbd2Y3erzZ7q8F84pq+VcOqWXCAZXqOqGM+Aw3mc1xnb2Ub8THjsHrYvkyCHMiNyhawYFQqOnBINZFxfTbHYyZNuCvAMeJdc5T4BAH3zT5Ml3vwNKruFTPX4E5CStjjYyWeXjgbsDbFCeP7b+u2F0uAONHA7YwdALYyt6VEtHoALRWY8dATpMrGsdBwzoQKxGT1P+JYTg3QdWtogL6GY6gOA0fXz5L6HZs0J/C+EnTuhvC48eJPzLiKqettkBSNfubnGGIXNHE50ecgNdDbtQxNzJehfBpbtOoKfHbUvwPphd3XDZQxOubQneiC5z67BO9hqfK/NDsP8BEFYGrhT1x0MAAAAASUVORK5CYII=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2436" y="181120"/>
            <a:ext cx="5943600" cy="455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0740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sz="3200" dirty="0" smtClean="0">
                <a:effectLst/>
                <a:cs typeface="B Titr" pitchFamily="2" charset="-78"/>
              </a:rPr>
              <a:t>نویسنده اول و نویسنده مسئول</a:t>
            </a:r>
            <a:r>
              <a:rPr lang="fa-IR" dirty="0" smtClean="0"/>
              <a:t>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458200" cy="475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5405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403034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883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86750" cy="465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7293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439150" cy="497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3673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591550" cy="521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7918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305800" cy="510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058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439150" cy="531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9496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549084" cy="518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2482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134350" cy="519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2846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9526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1307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 algn="r" rtl="1">
              <a:buFont typeface="+mj-lt"/>
              <a:buAutoNum type="arabicPeriod"/>
            </a:pPr>
            <a:r>
              <a:rPr lang="en-US" sz="2000" dirty="0" smtClean="0">
                <a:cs typeface="B Nazanin" pitchFamily="2" charset="-78"/>
              </a:rPr>
              <a:t>ISI</a:t>
            </a:r>
          </a:p>
          <a:p>
            <a:pPr marL="624078" indent="-514350" algn="r" rtl="1">
              <a:buFont typeface="+mj-lt"/>
              <a:buAutoNum type="arabicPeriod"/>
            </a:pPr>
            <a:endParaRPr lang="en-US" sz="2000" dirty="0" smtClean="0">
              <a:cs typeface="B Nazanin" pitchFamily="2" charset="-78"/>
            </a:endParaRPr>
          </a:p>
          <a:p>
            <a:pPr marL="624078" indent="-514350" algn="r" rtl="1">
              <a:buFont typeface="+mj-lt"/>
              <a:buAutoNum type="arabicPeriod"/>
            </a:pPr>
            <a:r>
              <a:rPr lang="en-US" sz="2000" dirty="0" smtClean="0">
                <a:cs typeface="B Nazanin" pitchFamily="2" charset="-78"/>
              </a:rPr>
              <a:t>ISC</a:t>
            </a:r>
          </a:p>
          <a:p>
            <a:pPr marL="624078" indent="-514350" algn="r" rtl="1">
              <a:buFont typeface="+mj-lt"/>
              <a:buAutoNum type="arabicPeriod"/>
            </a:pPr>
            <a:endParaRPr lang="en-US" sz="2000" dirty="0" smtClean="0">
              <a:cs typeface="B Nazanin" pitchFamily="2" charset="-78"/>
            </a:endParaRP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علمی </a:t>
            </a:r>
            <a:r>
              <a:rPr lang="fa-IR" sz="2000" dirty="0" smtClean="0">
                <a:cs typeface="B Nazanin" pitchFamily="2" charset="-78"/>
              </a:rPr>
              <a:t>پژوهشی</a:t>
            </a:r>
            <a:endParaRPr lang="en-US" sz="2000" dirty="0" smtClean="0">
              <a:cs typeface="B Nazanin" pitchFamily="2" charset="-78"/>
            </a:endParaRPr>
          </a:p>
          <a:p>
            <a:pPr marL="624078" indent="-514350" algn="r" rtl="1">
              <a:buFont typeface="+mj-lt"/>
              <a:buAutoNum type="arabicPeriod"/>
            </a:pPr>
            <a:endParaRPr lang="en-US" sz="2000" dirty="0" smtClean="0">
              <a:cs typeface="B Nazanin" pitchFamily="2" charset="-78"/>
            </a:endParaRP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علمی ترویجی </a:t>
            </a:r>
            <a:endParaRPr lang="en-US" sz="2000" dirty="0"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200" b="0" dirty="0">
                <a:effectLst/>
                <a:cs typeface="B Titr" pitchFamily="2" charset="-78"/>
              </a:rPr>
              <a:t>طبقه بندی انواع مجلات</a:t>
            </a:r>
            <a:endParaRPr lang="en-US" sz="3200" b="0" dirty="0">
              <a:cs typeface="B Titr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34636"/>
            <a:ext cx="2635827" cy="190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1627" y="2941617"/>
            <a:ext cx="2545773" cy="297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004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725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400" dirty="0" smtClean="0">
                <a:effectLst/>
                <a:cs typeface="B Titr" pitchFamily="2" charset="-78"/>
              </a:rPr>
              <a:t>پایگاه استناد پژوهشی : </a:t>
            </a:r>
            <a:r>
              <a:rPr lang="en-US" sz="4400" dirty="0" err="1" smtClean="0">
                <a:effectLst/>
                <a:cs typeface="B Titr" pitchFamily="2" charset="-78"/>
              </a:rPr>
              <a:t>Libgen</a:t>
            </a:r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8058150" cy="525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621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1343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1595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798254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8451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743950" cy="522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0383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229600" cy="543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2605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05815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769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912" y="609600"/>
            <a:ext cx="7589838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8901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458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9274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400" dirty="0" smtClean="0">
                <a:effectLst/>
                <a:cs typeface="B Titr" pitchFamily="2" charset="-78"/>
              </a:rPr>
              <a:t>پایگاه استناد پژوهشی : </a:t>
            </a:r>
            <a:r>
              <a:rPr lang="en-US" sz="4400" dirty="0" smtClean="0">
                <a:effectLst/>
                <a:cs typeface="B Titr" pitchFamily="2" charset="-78"/>
              </a:rPr>
              <a:t>Wiley</a:t>
            </a:r>
            <a:endParaRPr lang="en-US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362950" cy="556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233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z="2400" b="1" dirty="0">
                <a:cs typeface="B Nazanin" pitchFamily="2" charset="-78"/>
              </a:rPr>
              <a:t>تاریخچه </a:t>
            </a:r>
            <a:r>
              <a:rPr lang="en-US" sz="2400" b="1" dirty="0" smtClean="0">
                <a:cs typeface="B Nazanin" pitchFamily="2" charset="-78"/>
              </a:rPr>
              <a:t>ISI</a:t>
            </a:r>
          </a:p>
          <a:p>
            <a:pPr algn="r" rtl="1"/>
            <a:r>
              <a:rPr lang="en-US" sz="2400" dirty="0" smtClean="0">
                <a:cs typeface="B Nazanin" pitchFamily="2" charset="-78"/>
              </a:rPr>
              <a:t>ISI </a:t>
            </a:r>
            <a:r>
              <a:rPr lang="en-US" sz="2400" dirty="0">
                <a:cs typeface="B Nazanin" pitchFamily="2" charset="-78"/>
              </a:rPr>
              <a:t>(Institute for </a:t>
            </a:r>
            <a:r>
              <a:rPr lang="en-US" sz="2400" dirty="0" smtClean="0">
                <a:cs typeface="B Nazanin" pitchFamily="2" charset="-78"/>
              </a:rPr>
              <a:t>Scientific </a:t>
            </a:r>
            <a:r>
              <a:rPr lang="en-US" sz="2400" dirty="0">
                <a:cs typeface="B Nazanin" pitchFamily="2" charset="-78"/>
              </a:rPr>
              <a:t>Information)</a:t>
            </a:r>
            <a:r>
              <a:rPr lang="en-US" sz="2400" dirty="0" smtClean="0">
                <a:cs typeface="B Nazanin" pitchFamily="2" charset="-78"/>
              </a:rPr>
              <a:t>‏</a:t>
            </a:r>
          </a:p>
          <a:p>
            <a:pPr algn="r" rtl="1"/>
            <a:r>
              <a:rPr lang="en-US" sz="2400" dirty="0">
                <a:cs typeface="B Nazanin" pitchFamily="2" charset="-78"/>
              </a:rPr>
              <a:t>Thomson ISI 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en-US" sz="2400" dirty="0">
                <a:cs typeface="B Nazanin" pitchFamily="2" charset="-78"/>
              </a:rPr>
              <a:t>Thomson </a:t>
            </a:r>
            <a:r>
              <a:rPr lang="en-US" sz="2400" dirty="0" smtClean="0">
                <a:cs typeface="B Nazanin" pitchFamily="2" charset="-78"/>
              </a:rPr>
              <a:t>Scientific</a:t>
            </a:r>
          </a:p>
          <a:p>
            <a:pPr algn="r" rtl="1"/>
            <a:r>
              <a:rPr lang="fa-IR" sz="2400" dirty="0">
                <a:cs typeface="B Nazanin" pitchFamily="2" charset="-78"/>
              </a:rPr>
              <a:t>گزارش استنادی مجلات علمی را که با سرواژه جِی‌سی‌آر (</a:t>
            </a:r>
            <a:r>
              <a:rPr lang="en-US" sz="2400" dirty="0">
                <a:cs typeface="B Nazanin" pitchFamily="2" charset="-78"/>
              </a:rPr>
              <a:t>Journal Citation Reports)‏ </a:t>
            </a:r>
            <a:r>
              <a:rPr lang="fa-IR" sz="2400" dirty="0">
                <a:cs typeface="B Nazanin" pitchFamily="2" charset="-78"/>
              </a:rPr>
              <a:t>معروف </a:t>
            </a:r>
            <a:r>
              <a:rPr lang="fa-IR" sz="2400" dirty="0" smtClean="0">
                <a:cs typeface="B Nazanin" pitchFamily="2" charset="-78"/>
              </a:rPr>
              <a:t>است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fa-IR" sz="2400" dirty="0">
                <a:cs typeface="B Nazanin" pitchFamily="2" charset="-78"/>
              </a:rPr>
              <a:t>در حال حاضر حدود 20 هزار مجله در فهرست آی اس آی قرار دارد و حدود 2 هزار مجله نیز هر سال به این فهرست افزوده می شود.</a:t>
            </a:r>
          </a:p>
          <a:p>
            <a:pPr rtl="1"/>
            <a:r>
              <a:rPr lang="fa-IR" dirty="0"/>
              <a:t> </a:t>
            </a:r>
          </a:p>
          <a:p>
            <a:pPr algn="r" rt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cs typeface="B Titr" pitchFamily="2" charset="-78"/>
              </a:rPr>
              <a:t>ISI  journals</a:t>
            </a:r>
            <a:endParaRPr lang="en-US" sz="36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123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5915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193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362950" cy="524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5188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نرم افزار </a:t>
            </a:r>
            <a:r>
              <a:rPr lang="en-US" dirty="0" smtClean="0"/>
              <a:t>Endnote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30" y="762000"/>
            <a:ext cx="7506970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0300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Nazanin" pitchFamily="2" charset="-78"/>
              </a:rPr>
              <a:t>باز نمودن نرم افزار و شماتیک آن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19200"/>
            <a:ext cx="7924800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>
                <a:cs typeface="B Titr" pitchFamily="2" charset="-78"/>
              </a:rPr>
              <a:t>نحوه ایجاد رفرنس جدید در نرم افزار</a:t>
            </a:r>
            <a:endParaRPr lang="en-US" sz="3200" dirty="0">
              <a:cs typeface="B Titr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0" y="1143000"/>
            <a:ext cx="7506969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200" dirty="0" smtClean="0">
                <a:cs typeface="B Titr" pitchFamily="2" charset="-78"/>
              </a:rPr>
              <a:t>انتخاب مجله، کتاب و پایانامه در رفرنس</a:t>
            </a:r>
            <a:endParaRPr lang="en-US" sz="3200" dirty="0">
              <a:cs typeface="B Titr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30" y="1371600"/>
            <a:ext cx="7241539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000" dirty="0" smtClean="0">
                <a:cs typeface="B Titr" pitchFamily="2" charset="-78"/>
              </a:rPr>
              <a:t>باز نمودن داده های رفرنس دیگر</a:t>
            </a:r>
            <a:endParaRPr lang="en-US" sz="4000" dirty="0">
              <a:cs typeface="B Titr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itchFamily="2" charset="-78"/>
              </a:rPr>
              <a:t>قسمت های مختلف در رفرنس نوشتن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30" y="533400"/>
            <a:ext cx="7811770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fa-IR" dirty="0" smtClean="0">
                <a:effectLst/>
                <a:cs typeface="B Titr" pitchFamily="2" charset="-78"/>
              </a:rPr>
              <a:t>انتخاب رفرنس نوشته شده به منظور وارد نمودن در متن اصلی</a:t>
            </a:r>
            <a:endParaRPr lang="en-US" dirty="0">
              <a:effectLst/>
              <a:cs typeface="B Titr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b="1" dirty="0">
                <a:cs typeface="B Nazanin" pitchFamily="2" charset="-78"/>
              </a:rPr>
              <a:t>موسسه اطلاعات علمی  </a:t>
            </a:r>
            <a:r>
              <a:rPr lang="fa-IR" sz="2400" b="1" dirty="0" smtClean="0">
                <a:cs typeface="B Nazanin" pitchFamily="2" charset="-78"/>
              </a:rPr>
              <a:t> </a:t>
            </a:r>
            <a:r>
              <a:rPr lang="en-US" sz="2400" b="1" dirty="0">
                <a:cs typeface="B Nazanin" pitchFamily="2" charset="-78"/>
              </a:rPr>
              <a:t>Institute for Scientific Information </a:t>
            </a:r>
            <a:r>
              <a:rPr lang="en-US" sz="2400" b="1" dirty="0" smtClean="0">
                <a:cs typeface="B Nazanin" pitchFamily="2" charset="-78"/>
              </a:rPr>
              <a:t>)</a:t>
            </a:r>
            <a:r>
              <a:rPr lang="fa-IR" sz="2400" b="1" dirty="0" smtClean="0">
                <a:cs typeface="B Nazanin" pitchFamily="2" charset="-78"/>
              </a:rPr>
              <a:t>)</a:t>
            </a:r>
            <a:endParaRPr lang="en-US" sz="2400" b="1" dirty="0" smtClean="0">
              <a:cs typeface="B Nazanin" pitchFamily="2" charset="-78"/>
            </a:endParaRPr>
          </a:p>
          <a:p>
            <a:pPr algn="r" rtl="1"/>
            <a:r>
              <a:rPr lang="fa-IR" sz="2400" dirty="0">
                <a:cs typeface="B Nazanin" pitchFamily="2" charset="-78"/>
              </a:rPr>
              <a:t>مورد ارزیابی و رعایت استانداردهای بانک اطلاعاتی </a:t>
            </a:r>
            <a:r>
              <a:rPr lang="en-US" sz="2400" dirty="0">
                <a:cs typeface="B Nazanin" pitchFamily="2" charset="-78"/>
              </a:rPr>
              <a:t>ISI ، </a:t>
            </a:r>
            <a:r>
              <a:rPr lang="fa-IR" sz="2400" dirty="0">
                <a:cs typeface="B Nazanin" pitchFamily="2" charset="-78"/>
              </a:rPr>
              <a:t>کمیته علمی منتخب مجله، تنوع بین المللی مقالات چاپ شده در آن، نشر به موقع مجله و جایگاه نشرآن می باشد</a:t>
            </a:r>
            <a:r>
              <a:rPr lang="fa-IR" sz="2400" dirty="0" smtClean="0">
                <a:cs typeface="B Nazanin" pitchFamily="2" charset="-78"/>
              </a:rPr>
              <a:t>.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fa-IR" sz="2400" dirty="0">
                <a:cs typeface="B Nazanin" pitchFamily="2" charset="-78"/>
              </a:rPr>
              <a:t>عنوان مقالات، چکیده و کلمات کلیدی باید به زبان انگلیسی باشد همچنین توصیه می شود که منابع نیز به زبان انگلیسی نوشته </a:t>
            </a:r>
            <a:r>
              <a:rPr lang="fa-IR" sz="2400" dirty="0" smtClean="0">
                <a:cs typeface="B Nazanin" pitchFamily="2" charset="-78"/>
              </a:rPr>
              <a:t>شوند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fa-IR" sz="2400" b="1" dirty="0">
                <a:cs typeface="B Nazanin" pitchFamily="2" charset="-78"/>
              </a:rPr>
              <a:t>ارجاع به خود یا </a:t>
            </a:r>
            <a:r>
              <a:rPr lang="en-US" sz="2400" b="1" dirty="0">
                <a:cs typeface="B Nazanin" pitchFamily="2" charset="-78"/>
              </a:rPr>
              <a:t>self citation </a:t>
            </a:r>
            <a:r>
              <a:rPr lang="fa-IR" sz="2400" b="1" dirty="0">
                <a:cs typeface="B Nazanin" pitchFamily="2" charset="-78"/>
              </a:rPr>
              <a:t>چیست</a:t>
            </a:r>
            <a:r>
              <a:rPr lang="fa-IR" sz="2400" b="1" dirty="0" smtClean="0">
                <a:cs typeface="B Nazanin" pitchFamily="2" charset="-78"/>
              </a:rPr>
              <a:t>؟</a:t>
            </a:r>
            <a:endParaRPr lang="en-US" sz="2400" b="1" dirty="0" smtClean="0">
              <a:cs typeface="B Nazanin" pitchFamily="2" charset="-78"/>
            </a:endParaRPr>
          </a:p>
          <a:p>
            <a:pPr algn="r" rtl="1"/>
            <a:endParaRPr lang="fa-IR" sz="2400" dirty="0">
              <a:cs typeface="B Nazanin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effectLst/>
                <a:cs typeface="B Titr" pitchFamily="2" charset="-78"/>
              </a:rPr>
              <a:t>ملاک ها در </a:t>
            </a:r>
            <a:r>
              <a:rPr lang="en-US" sz="4400" dirty="0" smtClean="0">
                <a:effectLst/>
                <a:cs typeface="B Titr" pitchFamily="2" charset="-78"/>
              </a:rPr>
              <a:t>ISI</a:t>
            </a:r>
            <a:r>
              <a:rPr lang="fa-IR" dirty="0" smtClean="0">
                <a:effectLst/>
                <a:cs typeface="B Titr" pitchFamily="2" charset="-78"/>
              </a:rPr>
              <a:t> </a:t>
            </a:r>
            <a:endParaRPr lang="en-US" dirty="0">
              <a:effectLst/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904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effectLst/>
                <a:cs typeface="B Titr" pitchFamily="2" charset="-78"/>
              </a:rPr>
              <a:t>انتخاب نوع مجله</a:t>
            </a:r>
            <a:endParaRPr lang="en-US" dirty="0">
              <a:effectLst/>
              <a:cs typeface="B Titr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effectLst/>
              </a:rPr>
              <a:t>مشاهده فرمت رفرنس مقاله</a:t>
            </a:r>
            <a:endParaRPr lang="en-US" dirty="0">
              <a:effectLst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Titr" pitchFamily="2" charset="-78"/>
              </a:rPr>
              <a:t>قرار دادن رفرنس در متن</a:t>
            </a:r>
            <a:endParaRPr lang="en-US" dirty="0">
              <a:cs typeface="B Titr" pitchFamily="2" charset="-78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219200"/>
            <a:ext cx="716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تغییر ترتیب در رفرنس 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219200"/>
            <a:ext cx="7239000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>
                <a:cs typeface="B Titr" pitchFamily="2" charset="-78"/>
              </a:rPr>
              <a:t>مشاهده پنجره تغییر فرم رفرنس</a:t>
            </a:r>
            <a:endParaRPr lang="en-US" sz="3600" dirty="0">
              <a:cs typeface="B Titr" pitchFamily="2" charset="-78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219200"/>
            <a:ext cx="7315200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762000"/>
            <a:ext cx="75438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"/>
            <a:ext cx="8153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SA" dirty="0" smtClean="0">
                <a:cs typeface="B Nazanin" pitchFamily="2" charset="-78"/>
              </a:rPr>
              <a:t>داوري </a:t>
            </a:r>
            <a:r>
              <a:rPr lang="ar-SA" dirty="0">
                <a:cs typeface="B Nazanin" pitchFamily="2" charset="-78"/>
              </a:rPr>
              <a:t>علمي و تخصصي مقالات چاپ شده در مجله توسط داوران نام آشناي علمي از جمله عمده ترين موارد مورد توجه ارزيابي کنندگان مي باشد که گوياي اعتبار و غناي علمي مجله </a:t>
            </a:r>
            <a:r>
              <a:rPr lang="ar-SA" dirty="0" smtClean="0">
                <a:cs typeface="B Nazanin" pitchFamily="2" charset="-78"/>
              </a:rPr>
              <a:t>است</a:t>
            </a:r>
            <a:r>
              <a:rPr lang="en-US" dirty="0" smtClean="0">
                <a:cs typeface="B Nazanin" pitchFamily="2" charset="-78"/>
              </a:rPr>
              <a:t>.</a:t>
            </a:r>
          </a:p>
          <a:p>
            <a:pPr algn="r" rtl="1"/>
            <a:r>
              <a:rPr lang="fa-IR" dirty="0" smtClean="0">
                <a:cs typeface="B Nazanin" pitchFamily="2" charset="-78"/>
              </a:rPr>
              <a:t>هیات داوران</a:t>
            </a:r>
          </a:p>
          <a:p>
            <a:pPr algn="r" rtl="1"/>
            <a:r>
              <a:rPr lang="fa-IR" dirty="0" smtClean="0">
                <a:cs typeface="B Nazanin" pitchFamily="2" charset="-78"/>
              </a:rPr>
              <a:t>ارسال بر اساس زمینه و تخصص داور</a:t>
            </a:r>
            <a:endParaRPr lang="en-US" dirty="0"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/>
              <a:t>ویژگی مقالات </a:t>
            </a:r>
            <a:r>
              <a:rPr lang="en-US" dirty="0" smtClean="0"/>
              <a:t>ISI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138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81000"/>
            <a:ext cx="7543800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457200"/>
            <a:ext cx="73914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304800"/>
            <a:ext cx="73152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04800"/>
            <a:ext cx="7620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28600"/>
            <a:ext cx="7543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28600"/>
            <a:ext cx="769620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04800"/>
            <a:ext cx="74676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28600"/>
            <a:ext cx="74676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28600"/>
            <a:ext cx="754380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28600"/>
            <a:ext cx="74676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en-US" sz="2000" dirty="0">
                <a:cs typeface="B Nazanin" pitchFamily="2" charset="-78"/>
              </a:rPr>
              <a:t>Journal Citation Reports </a:t>
            </a:r>
            <a:endParaRPr lang="en-US" sz="2000" dirty="0" smtClean="0">
              <a:cs typeface="B Nazanin" pitchFamily="2" charset="-78"/>
            </a:endParaRPr>
          </a:p>
          <a:p>
            <a:pPr algn="r" rtl="1"/>
            <a:r>
              <a:rPr lang="fa-IR" sz="2000" dirty="0">
                <a:cs typeface="B Nazanin" pitchFamily="2" charset="-78"/>
              </a:rPr>
              <a:t>نه برای مقاله یا نویسنده٬ بلکه برای مجله محاسبه می </a:t>
            </a:r>
            <a:r>
              <a:rPr lang="fa-IR" sz="2000" dirty="0" smtClean="0">
                <a:cs typeface="B Nazanin" pitchFamily="2" charset="-78"/>
              </a:rPr>
              <a:t>شود</a:t>
            </a:r>
            <a:endParaRPr lang="en-US" sz="2000" dirty="0" smtClean="0">
              <a:cs typeface="B Nazanin" pitchFamily="2" charset="-78"/>
            </a:endParaRPr>
          </a:p>
          <a:p>
            <a:pPr algn="r" rtl="1"/>
            <a:r>
              <a:rPr lang="fa-IR" sz="2000" dirty="0" smtClean="0">
                <a:cs typeface="B Nazanin" pitchFamily="2" charset="-78"/>
              </a:rPr>
              <a:t> </a:t>
            </a:r>
            <a:r>
              <a:rPr lang="fa-IR" sz="2000" dirty="0">
                <a:cs typeface="B Nazanin" pitchFamily="2" charset="-78"/>
              </a:rPr>
              <a:t>محاسبه برمبنای یک دوره سه ساله صورت می </a:t>
            </a:r>
            <a:r>
              <a:rPr lang="fa-IR" sz="2000" dirty="0" smtClean="0">
                <a:cs typeface="B Nazanin" pitchFamily="2" charset="-78"/>
              </a:rPr>
              <a:t>گیرد</a:t>
            </a:r>
            <a:endParaRPr lang="en-US" sz="2000" dirty="0" smtClean="0">
              <a:cs typeface="B Nazanin" pitchFamily="2" charset="-78"/>
            </a:endParaRPr>
          </a:p>
          <a:p>
            <a:pPr algn="r" rtl="1"/>
            <a:r>
              <a:rPr lang="fa-IR" sz="2000" dirty="0">
                <a:cs typeface="B Nazanin" pitchFamily="2" charset="-78"/>
              </a:rPr>
              <a:t>فرضا اگر در سال </a:t>
            </a:r>
            <a:r>
              <a:rPr lang="fa-IR" sz="2000" dirty="0" smtClean="0">
                <a:cs typeface="B Nazanin" pitchFamily="2" charset="-78"/>
              </a:rPr>
              <a:t>93 </a:t>
            </a:r>
            <a:r>
              <a:rPr lang="fa-IR" sz="2000" dirty="0">
                <a:cs typeface="B Nazanin" pitchFamily="2" charset="-78"/>
              </a:rPr>
              <a:t>جمعا ۴۰ ارجاع به یک مجله صورت گرفته باشد و در آن مجله در سال </a:t>
            </a:r>
            <a:r>
              <a:rPr lang="fa-IR" sz="2000" dirty="0" smtClean="0">
                <a:cs typeface="B Nazanin" pitchFamily="2" charset="-78"/>
              </a:rPr>
              <a:t>9۲ </a:t>
            </a:r>
            <a:r>
              <a:rPr lang="fa-IR" sz="2000" dirty="0">
                <a:cs typeface="B Nazanin" pitchFamily="2" charset="-78"/>
              </a:rPr>
              <a:t>تعداد ۲۶ مقاله و در سال </a:t>
            </a:r>
            <a:r>
              <a:rPr lang="fa-IR" sz="2000" dirty="0" smtClean="0">
                <a:cs typeface="B Nazanin" pitchFamily="2" charset="-78"/>
              </a:rPr>
              <a:t>91 </a:t>
            </a:r>
            <a:r>
              <a:rPr lang="fa-IR" sz="2000" dirty="0">
                <a:cs typeface="B Nazanin" pitchFamily="2" charset="-78"/>
              </a:rPr>
              <a:t>تعداد ۲۴ مقاله چاپ شده باشد٬ ضریب ارجاع آن مجله٬ از تقسیم ۴۰ بر ۵۰ به دست می آید که ۸/۰ است. یعنی به طور متوسط٬ هر مقاله آن نشریه ۸/۰ مرتبه مورد استناد مقالات دیگر قرار گرفته است</a:t>
            </a:r>
            <a:r>
              <a:rPr lang="fa-IR" sz="2000" dirty="0" smtClean="0">
                <a:cs typeface="B Nazanin" pitchFamily="2" charset="-78"/>
              </a:rPr>
              <a:t>.</a:t>
            </a:r>
            <a:endParaRPr lang="en-US" sz="2000" dirty="0" smtClean="0">
              <a:cs typeface="B Nazanin" pitchFamily="2" charset="-78"/>
            </a:endParaRPr>
          </a:p>
          <a:p>
            <a:pPr algn="r" rtl="1"/>
            <a:r>
              <a:rPr lang="fa-IR" sz="2000" b="1" dirty="0">
                <a:cs typeface="B Nazanin" pitchFamily="2" charset="-78"/>
              </a:rPr>
              <a:t>چگونه بدانیم که یک مجله در </a:t>
            </a:r>
            <a:r>
              <a:rPr lang="en-US" sz="2000" b="1" dirty="0">
                <a:cs typeface="B Nazanin" pitchFamily="2" charset="-78"/>
              </a:rPr>
              <a:t>ISI </a:t>
            </a:r>
            <a:r>
              <a:rPr lang="fa-IR" sz="2000" b="1" dirty="0">
                <a:cs typeface="B Nazanin" pitchFamily="2" charset="-78"/>
              </a:rPr>
              <a:t>ایندکس شده است یا نه؟ </a:t>
            </a:r>
            <a:endParaRPr lang="en-US" sz="2000" b="1" dirty="0" smtClean="0">
              <a:cs typeface="B Nazanin" pitchFamily="2" charset="-78"/>
            </a:endParaRPr>
          </a:p>
          <a:p>
            <a:pPr algn="r" rtl="1"/>
            <a:r>
              <a:rPr lang="en-US" sz="2000" dirty="0">
                <a:cs typeface="B Nazanin" pitchFamily="2" charset="-78"/>
              </a:rPr>
              <a:t>“Journal Name” site</a:t>
            </a:r>
            <a:r>
              <a:rPr lang="en-US" sz="2000" dirty="0" smtClean="0">
                <a:cs typeface="B Nazanin" pitchFamily="2" charset="-78"/>
              </a:rPr>
              <a:t>: thomsonreuters.com</a:t>
            </a:r>
            <a:endParaRPr lang="en-US" sz="2000" dirty="0">
              <a:cs typeface="B Nazanin" pitchFamily="2" charset="-78"/>
            </a:endParaRPr>
          </a:p>
          <a:p>
            <a:pPr algn="r" rtl="1"/>
            <a:r>
              <a:rPr lang="fa-IR" sz="2400" b="1" dirty="0">
                <a:cs typeface="B Nazanin" pitchFamily="2" charset="-78"/>
              </a:rPr>
              <a:t>لیست ژورنالهای </a:t>
            </a:r>
            <a:r>
              <a:rPr lang="en-US" sz="2400" b="1" dirty="0">
                <a:cs typeface="B Nazanin" pitchFamily="2" charset="-78"/>
              </a:rPr>
              <a:t>ISI </a:t>
            </a:r>
            <a:r>
              <a:rPr lang="fa-IR" sz="2400" b="1" dirty="0">
                <a:cs typeface="B Nazanin" pitchFamily="2" charset="-78"/>
              </a:rPr>
              <a:t>را از کجا بیاوریم؟</a:t>
            </a:r>
            <a:r>
              <a:rPr lang="fa-IR" b="1" dirty="0">
                <a:cs typeface="B Nazanin" pitchFamily="2" charset="-78"/>
              </a:rPr>
              <a:t> </a:t>
            </a:r>
            <a:endParaRPr lang="fa-IR" dirty="0">
              <a:cs typeface="B Nazanin" pitchFamily="2" charset="-78"/>
            </a:endParaRPr>
          </a:p>
          <a:p>
            <a:pPr algn="r" rtl="1"/>
            <a:r>
              <a:rPr lang="en-US" dirty="0">
                <a:cs typeface="B Nazanin" pitchFamily="2" charset="-78"/>
                <a:hlinkClick r:id="rId2"/>
              </a:rPr>
              <a:t>http://science.thomsonreuters.com/mjl</a:t>
            </a:r>
            <a:endParaRPr lang="en-US" dirty="0">
              <a:cs typeface="B Nazanin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>
                <a:effectLst/>
                <a:cs typeface="B Titr" pitchFamily="2" charset="-78"/>
              </a:rPr>
              <a:t>ضریب تاثیر یا درجه تاثیر یا </a:t>
            </a:r>
            <a:r>
              <a:rPr lang="en-US" sz="3200" dirty="0">
                <a:effectLst/>
                <a:cs typeface="B Titr" pitchFamily="2" charset="-78"/>
              </a:rPr>
              <a:t>Impact factor </a:t>
            </a:r>
            <a:r>
              <a:rPr lang="fa-IR" sz="3200" dirty="0">
                <a:effectLst/>
                <a:cs typeface="B Titr" pitchFamily="2" charset="-78"/>
              </a:rPr>
              <a:t>چیست؟</a:t>
            </a:r>
            <a:endParaRPr lang="en-US" sz="32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246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04800"/>
            <a:ext cx="74676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04800"/>
            <a:ext cx="784860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itchFamily="2" charset="2"/>
              <a:buChar char="Ø"/>
            </a:pPr>
            <a:r>
              <a:rPr lang="fa-IR" dirty="0" smtClean="0"/>
              <a:t>حق کپی رایت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mtClean="0"/>
              <a:t>استفاده </a:t>
            </a:r>
            <a:r>
              <a:rPr lang="fa-IR" dirty="0" smtClean="0"/>
              <a:t>از مراجع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 smtClean="0"/>
              <a:t>استفاده از سایت </a:t>
            </a:r>
            <a:r>
              <a:rPr lang="en-US" dirty="0" smtClean="0"/>
              <a:t> </a:t>
            </a:r>
          </a:p>
          <a:p>
            <a:pPr algn="r" rtl="1">
              <a:buFont typeface="Wingdings" pitchFamily="2" charset="2"/>
              <a:buChar char="Ø"/>
            </a:pPr>
            <a:r>
              <a:rPr lang="en-US" dirty="0" smtClean="0"/>
              <a:t>Plagiarism checker</a:t>
            </a:r>
          </a:p>
          <a:p>
            <a:pPr algn="r" rtl="1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/>
              <a:t>اخلاق پژوهشی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Plagiarism checker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655" y="1524000"/>
            <a:ext cx="7772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2390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8486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62000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8486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5509084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6708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1496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>
                <a:cs typeface="B Nazanin" pitchFamily="2" charset="-78"/>
              </a:rPr>
              <a:t>در </a:t>
            </a:r>
            <a:r>
              <a:rPr lang="fa-IR" dirty="0">
                <a:cs typeface="B Nazanin" pitchFamily="2" charset="-78"/>
              </a:rPr>
              <a:t>سايت</a:t>
            </a:r>
            <a:r>
              <a:rPr lang="en-US" dirty="0">
                <a:cs typeface="B Nazanin" pitchFamily="2" charset="-78"/>
              </a:rPr>
              <a:t>ISI </a:t>
            </a:r>
            <a:r>
              <a:rPr lang="fa-IR" dirty="0">
                <a:cs typeface="B Nazanin" pitchFamily="2" charset="-78"/>
              </a:rPr>
              <a:t>چهار مورد به عنوان ملاک های اصلی نمايه شدن مجله آمده است که عبارتند از:</a:t>
            </a:r>
          </a:p>
          <a:p>
            <a:pPr algn="r" rtl="1"/>
            <a:r>
              <a:rPr lang="fa-IR" dirty="0">
                <a:cs typeface="B Nazanin" pitchFamily="2" charset="-78"/>
              </a:rPr>
              <a:t>1- زمان بندی نشر، تعريف شده باشد يعنی معلوم باشد که فصلنامه است، ماهنامه است يا... و در موعد معين هم آماده شود.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2- فرآيند داوری برای مجله تعريف شده باشد.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3- قواعد نشر بين المللی را رعايت کند. برای مثال، عنوان مجله گويای محتوای آن باشد.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4- مقاله به هر زبانی که باشد مهم نيست ولی چند مورد در آن بايد به زبان انگليسی باشد که عبارتند از: اسامی نويسندگان، عنوان، چکيده و کلمات کليدی و حتی الامکان منابع و مآخذ هم انگليسی باشد.</a:t>
            </a:r>
            <a:endParaRPr lang="en-US" dirty="0"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1143000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3600" dirty="0" smtClean="0">
                <a:effectLst/>
                <a:cs typeface="B Titr" pitchFamily="2" charset="-78"/>
              </a:rPr>
              <a:t>بهترين معيارهای </a:t>
            </a:r>
            <a:r>
              <a:rPr lang="en-US" sz="3600" dirty="0" smtClean="0">
                <a:effectLst/>
                <a:cs typeface="B Titr" pitchFamily="2" charset="-78"/>
              </a:rPr>
              <a:t>ISI </a:t>
            </a:r>
            <a:r>
              <a:rPr lang="fa-IR" sz="3600" dirty="0" smtClean="0">
                <a:effectLst/>
                <a:cs typeface="B Titr" pitchFamily="2" charset="-78"/>
              </a:rPr>
              <a:t>برای نمايه کردن مجله ها چيست؟ </a:t>
            </a:r>
            <a:r>
              <a:rPr lang="fa-IR" dirty="0">
                <a:cs typeface="B Nazanin" pitchFamily="2" charset="-78"/>
              </a:rPr>
              <a:t/>
            </a:r>
            <a:br>
              <a:rPr lang="fa-IR" dirty="0">
                <a:cs typeface="B Nazanin" pitchFamily="2" charset="-78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3450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B1CF812-7ED4-475B-8F63-2C8F5201AA72}" type="slidenum">
              <a:rPr lang="en-US" smtClean="0"/>
              <a:pPr/>
              <a:t>160</a:t>
            </a:fld>
            <a:endParaRPr lang="en-US"/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533400" y="3276600"/>
            <a:ext cx="5334000" cy="1905000"/>
          </a:xfrm>
          <a:prstGeom prst="horizontalScroll">
            <a:avLst>
              <a:gd name="adj" fmla="val 12500"/>
            </a:avLst>
          </a:prstGeom>
          <a:blipFill>
            <a:blip r:embed="rId2"/>
            <a:tile tx="0" ty="0" sx="100000" sy="100000" flip="none" algn="tl"/>
          </a:blip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ko-KR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굴림" pitchFamily="50" charset="-127"/>
              </a:rPr>
              <a:t>Thank you </a:t>
            </a:r>
          </a:p>
          <a:p>
            <a:pPr algn="ctr">
              <a:defRPr/>
            </a:pPr>
            <a:r>
              <a:rPr lang="en-US" altLang="ko-KR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굴림" pitchFamily="50" charset="-127"/>
              </a:rPr>
              <a:t>for your attention!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2971800" y="0"/>
            <a:ext cx="5486400" cy="29718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72345" y="6096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3200" b="1" i="1" dirty="0" smtClean="0">
                <a:latin typeface="Tekton Pro" pitchFamily="34" charset="0"/>
                <a:ea typeface="새굴림" pitchFamily="18" charset="-127"/>
              </a:rPr>
              <a:t>What is now proved </a:t>
            </a:r>
          </a:p>
          <a:p>
            <a:r>
              <a:rPr lang="en-US" altLang="ko-KR" sz="3200" b="1" i="1" dirty="0" smtClean="0">
                <a:latin typeface="Tekton Pro" pitchFamily="34" charset="0"/>
                <a:ea typeface="새굴림" pitchFamily="18" charset="-127"/>
              </a:rPr>
              <a:t>was once only imagined.</a:t>
            </a:r>
            <a:endParaRPr lang="en-US" altLang="ko-KR" sz="3200" b="1" dirty="0" smtClean="0">
              <a:latin typeface="Tekton Pro" pitchFamily="34" charset="0"/>
              <a:ea typeface="새굴림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B1CF812-7ED4-475B-8F63-2C8F5201AA72}" type="slidenum">
              <a:rPr lang="en-US" smtClean="0"/>
              <a:pPr/>
              <a:t>161</a:t>
            </a:fld>
            <a:endParaRPr lang="en-US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914400"/>
            <a:ext cx="3613547" cy="486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r" rtl="1"/>
            <a:r>
              <a:rPr lang="fa-IR" dirty="0" smtClean="0">
                <a:cs typeface="B Nazanin" pitchFamily="2" charset="-78"/>
              </a:rPr>
              <a:t>با </a:t>
            </a:r>
            <a:r>
              <a:rPr lang="fa-IR" dirty="0">
                <a:cs typeface="B Nazanin" pitchFamily="2" charset="-78"/>
              </a:rPr>
              <a:t>ارسال ایمیل به بخش دانش و فناوری سایت تبیان </a:t>
            </a:r>
            <a:r>
              <a:rPr lang="en-US" dirty="0" smtClean="0">
                <a:cs typeface="B Nazanin" pitchFamily="2" charset="-78"/>
              </a:rPr>
              <a:t>(Scitech@tebyan.net</a:t>
            </a:r>
            <a:r>
              <a:rPr lang="en-US" dirty="0">
                <a:cs typeface="B Nazanin" pitchFamily="2" charset="-78"/>
              </a:rPr>
              <a:t>) </a:t>
            </a:r>
            <a:r>
              <a:rPr lang="fa-IR" dirty="0">
                <a:cs typeface="B Nazanin" pitchFamily="2" charset="-78"/>
              </a:rPr>
              <a:t>شامل عنوان مقاله، نویسنده یا نویسندگان آن و نام مجله به همراه شماره و صفحات مربوطه می‌توانید جهت دریافت متن کامل مقالات تقاضا نمایید.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فایل </a:t>
            </a:r>
            <a:r>
              <a:rPr lang="en-US" dirty="0">
                <a:cs typeface="B Nazanin" pitchFamily="2" charset="-78"/>
              </a:rPr>
              <a:t>PDF </a:t>
            </a:r>
            <a:r>
              <a:rPr lang="fa-IR" dirty="0">
                <a:cs typeface="B Nazanin" pitchFamily="2" charset="-78"/>
              </a:rPr>
              <a:t>مقالات را ظرف 48 ساعت در پاسخ به ایمیل ارسالی‌تان ارسال می شود.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یک راه حل برای دسترسی به مقالات </a:t>
            </a:r>
            <a:r>
              <a:rPr lang="en-US" dirty="0">
                <a:cs typeface="B Nazanin" pitchFamily="2" charset="-78"/>
              </a:rPr>
              <a:t>ISI </a:t>
            </a:r>
            <a:r>
              <a:rPr lang="fa-IR" dirty="0">
                <a:cs typeface="B Nazanin" pitchFamily="2" charset="-78"/>
              </a:rPr>
              <a:t>گرفتن اشتراک سالانه بانک‌های مربوطه مثل </a:t>
            </a:r>
            <a:r>
              <a:rPr lang="en-US" dirty="0">
                <a:cs typeface="B Nazanin" pitchFamily="2" charset="-78"/>
              </a:rPr>
              <a:t>Elsevier </a:t>
            </a:r>
            <a:r>
              <a:rPr lang="fa-IR" dirty="0">
                <a:cs typeface="B Nazanin" pitchFamily="2" charset="-78"/>
              </a:rPr>
              <a:t>است که برای محققان ایرانی محدودیت‌هایی دارد. </a:t>
            </a:r>
          </a:p>
          <a:p>
            <a:pPr algn="r" rtl="1"/>
            <a:r>
              <a:rPr lang="fa-IR" dirty="0">
                <a:cs typeface="B Nazanin" pitchFamily="2" charset="-78"/>
              </a:rPr>
              <a:t>راه دیگر خریداری تک مقاله با قیمت‌های عنوان شده است که علاوه بر هزینه‌ای بالغ بر 300000 ریال برای هر مقاله، نیاز به داشتن کارت اعتباری بین‌المللی مانند </a:t>
            </a:r>
            <a:r>
              <a:rPr lang="en-US" dirty="0">
                <a:cs typeface="B Nazanin" pitchFamily="2" charset="-78"/>
              </a:rPr>
              <a:t>Visa </a:t>
            </a:r>
            <a:r>
              <a:rPr lang="fa-IR" dirty="0">
                <a:cs typeface="B Nazanin" pitchFamily="2" charset="-78"/>
              </a:rPr>
              <a:t>یا </a:t>
            </a:r>
            <a:r>
              <a:rPr lang="en-US" dirty="0">
                <a:cs typeface="B Nazanin" pitchFamily="2" charset="-78"/>
              </a:rPr>
              <a:t>Master Card </a:t>
            </a:r>
            <a:r>
              <a:rPr lang="fa-IR" dirty="0">
                <a:cs typeface="B Nazanin" pitchFamily="2" charset="-78"/>
              </a:rPr>
              <a:t>دارد.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اما با استفاده از امکانات جدید بخش دانش و فناوری سایت تبیان که به صورت رایگان در اختیار محققین ایرانی قرار گرفته است، محققین می توانند با استفاده از خدمات این سایت، متن کامل (</a:t>
            </a:r>
            <a:r>
              <a:rPr lang="en-US" dirty="0">
                <a:cs typeface="B Nazanin" pitchFamily="2" charset="-78"/>
              </a:rPr>
              <a:t>Full </a:t>
            </a:r>
            <a:r>
              <a:rPr lang="en-US" dirty="0" smtClean="0">
                <a:cs typeface="B Nazanin" pitchFamily="2" charset="-78"/>
              </a:rPr>
              <a:t>Text)</a:t>
            </a:r>
            <a:r>
              <a:rPr lang="fa-IR" dirty="0" smtClean="0">
                <a:cs typeface="B Nazanin" pitchFamily="2" charset="-78"/>
              </a:rPr>
              <a:t>مقالات </a:t>
            </a:r>
            <a:r>
              <a:rPr lang="en-US" dirty="0">
                <a:cs typeface="B Nazanin" pitchFamily="2" charset="-78"/>
              </a:rPr>
              <a:t>ISI </a:t>
            </a:r>
            <a:r>
              <a:rPr lang="fa-IR" dirty="0">
                <a:cs typeface="B Nazanin" pitchFamily="2" charset="-78"/>
              </a:rPr>
              <a:t>مورد نظر خود را به صورت رایگان ظرف حداکثر 48 ساعت در ایمیل خود دریافت کنند.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fa-IR" dirty="0" smtClean="0"/>
              <a:t>روش درخواست متن کامل مقالات</a:t>
            </a:r>
            <a:br>
              <a:rPr lang="fa-IR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5525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v"/>
            </a:pPr>
            <a:r>
              <a:rPr lang="en-US" sz="2400" dirty="0" smtClean="0">
                <a:cs typeface="B Nazanin" pitchFamily="2" charset="-78"/>
              </a:rPr>
              <a:t> </a:t>
            </a:r>
            <a:r>
              <a:rPr lang="fa-IR" sz="2400" dirty="0" smtClean="0">
                <a:cs typeface="B Nazanin" pitchFamily="2" charset="-78"/>
              </a:rPr>
              <a:t>نظام استنادی علوم کشورهای اسلامی، نخستین نظام رتبه بندی استنادی در جمهوری اسلامی ایران است که توسط مرکز منطقه ای اطلاع رسانی علوم و فناوری شیراز تهیه شده است.</a:t>
            </a:r>
          </a:p>
          <a:p>
            <a:pPr algn="r" rtl="1">
              <a:buFont typeface="Wingdings" pitchFamily="2" charset="2"/>
              <a:buChar char="v"/>
            </a:pPr>
            <a:r>
              <a:rPr lang="fa-IR" sz="2400" dirty="0" smtClean="0">
                <a:cs typeface="B Nazanin" pitchFamily="2" charset="-78"/>
              </a:rPr>
              <a:t>پس از </a:t>
            </a:r>
            <a:r>
              <a:rPr lang="en-US" sz="2400" dirty="0" smtClean="0">
                <a:cs typeface="B Nazanin" pitchFamily="2" charset="-78"/>
              </a:rPr>
              <a:t>ISI )</a:t>
            </a:r>
            <a:r>
              <a:rPr lang="fa-IR" sz="2400" dirty="0" smtClean="0">
                <a:cs typeface="B Nazanin" pitchFamily="2" charset="-78"/>
              </a:rPr>
              <a:t>پایگاه استنادی علمی) و اسکوپوس در هلند، </a:t>
            </a:r>
            <a:r>
              <a:rPr lang="en-US" sz="2400" dirty="0" smtClean="0">
                <a:cs typeface="B Nazanin" pitchFamily="2" charset="-78"/>
              </a:rPr>
              <a:t>ISC) </a:t>
            </a:r>
            <a:r>
              <a:rPr lang="fa-IR" sz="2400" dirty="0" smtClean="0">
                <a:cs typeface="B Nazanin" pitchFamily="2" charset="-78"/>
              </a:rPr>
              <a:t>پایگاه استنادی علوم جهان اسلام) سومین پایگاه استنادی برای سنجش عملکرد پژوهشی کشورها محسوب می شود که ۵٧ کشور در آن مشارکت دارند</a:t>
            </a:r>
            <a:r>
              <a:rPr lang="en-US" sz="2400" dirty="0" smtClean="0">
                <a:cs typeface="B Nazanin" pitchFamily="2" charset="-78"/>
              </a:rPr>
              <a:t>.</a:t>
            </a:r>
            <a:endParaRPr lang="fa-IR" sz="2400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v"/>
            </a:pPr>
            <a:r>
              <a:rPr lang="fa-IR" sz="2400" dirty="0" smtClean="0">
                <a:cs typeface="B Nazanin" pitchFamily="2" charset="-78"/>
              </a:rPr>
              <a:t>گفتني است </a:t>
            </a:r>
            <a:r>
              <a:rPr lang="en-US" sz="2400" dirty="0" smtClean="0">
                <a:cs typeface="B Nazanin" pitchFamily="2" charset="-78"/>
              </a:rPr>
              <a:t>ISC </a:t>
            </a:r>
            <a:r>
              <a:rPr lang="fa-IR" sz="2400" dirty="0" smtClean="0">
                <a:cs typeface="B Nazanin" pitchFamily="2" charset="-78"/>
              </a:rPr>
              <a:t>مخفف عبارت </a:t>
            </a:r>
            <a:r>
              <a:rPr lang="en-US" sz="2400" dirty="0" smtClean="0">
                <a:cs typeface="B Nazanin" pitchFamily="2" charset="-78"/>
              </a:rPr>
              <a:t>Islamic World Science Citation Center  </a:t>
            </a:r>
            <a:r>
              <a:rPr lang="fa-IR" sz="2400" dirty="0" smtClean="0">
                <a:cs typeface="B Nazanin" pitchFamily="2" charset="-78"/>
              </a:rPr>
              <a:t>مي باشد كه زير نظر  کتابخانه منطقه ای علوم و تکنولوژی شیراز (</a:t>
            </a:r>
            <a:r>
              <a:rPr lang="en-US" sz="2400" dirty="0" smtClean="0">
                <a:cs typeface="B Nazanin" pitchFamily="2" charset="-78"/>
              </a:rPr>
              <a:t>Regional Library of  (Science &amp; Technology </a:t>
            </a:r>
            <a:r>
              <a:rPr lang="fa-IR" sz="2400" dirty="0" smtClean="0">
                <a:cs typeface="B Nazanin" pitchFamily="2" charset="-78"/>
              </a:rPr>
              <a:t>قرار دارد.</a:t>
            </a:r>
            <a:endParaRPr lang="en-US" sz="2400" dirty="0" smtClean="0">
              <a:cs typeface="B Nazanin" pitchFamily="2" charset="-78"/>
            </a:endParaRPr>
          </a:p>
          <a:p>
            <a:pPr algn="r" rtl="1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pPr algn="r" rtl="1">
              <a:buFont typeface="Wingdings" pitchFamily="2" charset="2"/>
              <a:buChar char="v"/>
            </a:pPr>
            <a:r>
              <a:rPr lang="en-US" dirty="0" smtClean="0">
                <a:effectLst/>
                <a:cs typeface="B Nazanin" pitchFamily="2" charset="-78"/>
              </a:rPr>
              <a:t/>
            </a:r>
            <a:br>
              <a:rPr lang="en-US" dirty="0" smtClean="0">
                <a:effectLst/>
                <a:cs typeface="B Nazanin" pitchFamily="2" charset="-78"/>
              </a:rPr>
            </a:br>
            <a:r>
              <a:rPr lang="en-US" dirty="0">
                <a:effectLst/>
                <a:cs typeface="B Nazanin" pitchFamily="2" charset="-78"/>
              </a:rPr>
              <a:t/>
            </a:r>
            <a:br>
              <a:rPr lang="en-US" dirty="0">
                <a:effectLst/>
                <a:cs typeface="B Nazanin" pitchFamily="2" charset="-78"/>
              </a:rPr>
            </a:br>
            <a:r>
              <a:rPr lang="en-US" dirty="0" smtClean="0">
                <a:effectLst/>
                <a:cs typeface="B Nazanin" pitchFamily="2" charset="-78"/>
              </a:rPr>
              <a:t/>
            </a:r>
            <a:br>
              <a:rPr lang="en-US" dirty="0" smtClean="0">
                <a:effectLst/>
                <a:cs typeface="B Nazanin" pitchFamily="2" charset="-78"/>
              </a:rPr>
            </a:br>
            <a:r>
              <a:rPr lang="en-US" dirty="0">
                <a:effectLst/>
                <a:cs typeface="B Nazanin" pitchFamily="2" charset="-78"/>
              </a:rPr>
              <a:t/>
            </a:r>
            <a:br>
              <a:rPr lang="en-US" dirty="0">
                <a:effectLst/>
                <a:cs typeface="B Nazanin" pitchFamily="2" charset="-78"/>
              </a:rPr>
            </a:br>
            <a:r>
              <a:rPr lang="en-US" dirty="0" smtClean="0"/>
              <a:t> ISC </a:t>
            </a:r>
            <a:r>
              <a:rPr lang="fa-IR" dirty="0" smtClean="0"/>
              <a:t>چیست؟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>
                <a:effectLst/>
                <a:cs typeface="B Nazanin" pitchFamily="2" charset="-78"/>
              </a:rPr>
              <a:t/>
            </a:r>
            <a:br>
              <a:rPr lang="en-US" dirty="0" smtClean="0">
                <a:effectLst/>
                <a:cs typeface="B Nazanin" pitchFamily="2" charset="-78"/>
              </a:rPr>
            </a:br>
            <a:r>
              <a:rPr lang="en-US" dirty="0">
                <a:effectLst/>
                <a:cs typeface="B Nazanin" pitchFamily="2" charset="-78"/>
              </a:rPr>
              <a:t/>
            </a:r>
            <a:br>
              <a:rPr lang="en-US" dirty="0">
                <a:effectLst/>
                <a:cs typeface="B Nazanin" pitchFamily="2" charset="-78"/>
              </a:rPr>
            </a:br>
            <a:r>
              <a:rPr lang="en-US" dirty="0" smtClean="0">
                <a:effectLst/>
                <a:cs typeface="B Nazanin" pitchFamily="2" charset="-78"/>
              </a:rPr>
              <a:t/>
            </a:r>
            <a:br>
              <a:rPr lang="en-US" dirty="0" smtClean="0">
                <a:effectLst/>
                <a:cs typeface="B Nazanin" pitchFamily="2" charset="-78"/>
              </a:rPr>
            </a:br>
            <a:r>
              <a:rPr lang="en-US" sz="2200" dirty="0" smtClean="0">
                <a:cs typeface="B Nazanin" pitchFamily="2" charset="-78"/>
              </a:rPr>
              <a:t/>
            </a:r>
            <a:br>
              <a:rPr lang="en-US" sz="2200" dirty="0" smtClean="0">
                <a:cs typeface="B Nazanin" pitchFamily="2" charset="-78"/>
              </a:rPr>
            </a:br>
            <a:r>
              <a:rPr lang="fa-IR" dirty="0">
                <a:effectLst/>
              </a:rPr>
              <a:t/>
            </a:r>
            <a:br>
              <a:rPr lang="fa-IR" dirty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3034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sz="2200" b="1" dirty="0" smtClean="0">
                <a:cs typeface="B Nazanin" pitchFamily="2" charset="-78"/>
              </a:rPr>
              <a:t>علمی پژوهشی: از دو خصلت اصالت و ابداع برخوردار باشد و نتایج آنها به کاربردها، روشها و مفاهیم و مشاهدات جدید در زمینه علمی با هدف پیشبرد مرزهای علمی و فن آوری منجر گردد، علمی – پژوهشی قلمداد می شود. مخاطبین اصلی این گونه مجلات پژوهشی، اساتید دانشگاهها، دانشجویان دوره های دکتری و کارشناسی ارشد، پژوهشگران شاغل در مراکز علمی، تحقیقاتی و تولیدی هستند.</a:t>
            </a:r>
          </a:p>
          <a:p>
            <a:pPr algn="r" rtl="1"/>
            <a:endParaRPr lang="fa-IR" sz="2200" b="1" dirty="0" smtClean="0">
              <a:cs typeface="B Nazanin" pitchFamily="2" charset="-78"/>
            </a:endParaRPr>
          </a:p>
          <a:p>
            <a:pPr algn="r" rtl="1"/>
            <a:endParaRPr lang="en-US" sz="2200" dirty="0" smtClean="0">
              <a:cs typeface="B Nazanin" pitchFamily="2" charset="-78"/>
            </a:endParaRPr>
          </a:p>
          <a:p>
            <a:pPr algn="r" rtl="1"/>
            <a:r>
              <a:rPr lang="fa-IR" sz="2200" b="1" dirty="0" smtClean="0">
                <a:cs typeface="B Nazanin" pitchFamily="2" charset="-78"/>
              </a:rPr>
              <a:t>علمی ترویجی: فقط برای اشاعه دانش بشری و عالمانه کردن آن و جهان پیرامونی آن است و هدف دیگری ندارد.دستاوردهای علمی، فنی و حرفه ای آموزنده و جالب را به زبانی ساده برای افراد دارای تحصیلات دانشگاهی، دانش آموزان سالهای بالای دبیرستانها، صنعتگران، مخترعین، مبتکرین و افراد دارای تحصیلات غیرکلاستیک  ارائه می دهند</a:t>
            </a:r>
            <a:endParaRPr lang="en-US" sz="2200" dirty="0" smtClean="0">
              <a:cs typeface="B Nazanin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>
                <a:effectLst/>
                <a:cs typeface="B Titr" pitchFamily="2" charset="-78"/>
              </a:rPr>
              <a:t>تفاوت مقالات علمی پژوهشی با علمی ترویجی</a:t>
            </a:r>
            <a:endParaRPr lang="en-US" sz="3200" dirty="0">
              <a:effectLst/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864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buFont typeface="Wingdings" pitchFamily="2" charset="2"/>
              <a:buChar char="ü"/>
            </a:pPr>
            <a:r>
              <a:rPr lang="fa-IR" sz="2000" dirty="0">
                <a:cs typeface="B Nazanin" pitchFamily="2" charset="-78"/>
              </a:rPr>
              <a:t>زمان : شنبه </a:t>
            </a:r>
            <a:r>
              <a:rPr lang="fa-IR" sz="2000" dirty="0" smtClean="0">
                <a:cs typeface="B Nazanin" pitchFamily="2" charset="-78"/>
              </a:rPr>
              <a:t>1393/11/11  </a:t>
            </a:r>
            <a:r>
              <a:rPr lang="fa-IR" sz="2000" dirty="0">
                <a:cs typeface="B Nazanin" pitchFamily="2" charset="-78"/>
              </a:rPr>
              <a:t>لغایت </a:t>
            </a:r>
            <a:r>
              <a:rPr lang="fa-IR" sz="2000" dirty="0" smtClean="0">
                <a:cs typeface="B Nazanin" pitchFamily="2" charset="-78"/>
              </a:rPr>
              <a:t>یکشنبه1393/11/11 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000" dirty="0" smtClean="0">
                <a:cs typeface="B Nazanin" pitchFamily="2" charset="-78"/>
              </a:rPr>
              <a:t> ارائه توسط: فریبا فتحی</a:t>
            </a:r>
          </a:p>
          <a:p>
            <a:pPr lvl="0" algn="r" rtl="1"/>
            <a:r>
              <a:rPr lang="fa-IR" sz="2000" dirty="0">
                <a:cs typeface="B Nazanin" pitchFamily="2" charset="-78"/>
              </a:rPr>
              <a:t>کارشناسي: 1385-1381، دبیری شیمی، دانشکده شیمی، دانشگاه تربیت معلم تهران، رتبه ورودی کارشناسی:753، معدل </a:t>
            </a:r>
            <a:r>
              <a:rPr lang="fa-IR" sz="2000" dirty="0" smtClean="0">
                <a:cs typeface="B Nazanin" pitchFamily="2" charset="-78"/>
              </a:rPr>
              <a:t>کارشناسی:17/38، </a:t>
            </a:r>
            <a:r>
              <a:rPr lang="fa-IR" sz="2000" dirty="0">
                <a:cs typeface="B Nazanin" pitchFamily="2" charset="-78"/>
              </a:rPr>
              <a:t>طول دوره:7 ترم </a:t>
            </a:r>
            <a:endParaRPr lang="en-US" sz="2000" dirty="0">
              <a:cs typeface="B Nazanin" pitchFamily="2" charset="-78"/>
            </a:endParaRPr>
          </a:p>
          <a:p>
            <a:pPr lvl="0" algn="r" rtl="1"/>
            <a:r>
              <a:rPr lang="fa-IR" sz="2000" dirty="0">
                <a:cs typeface="B Nazanin" pitchFamily="2" charset="-78"/>
              </a:rPr>
              <a:t>کارشناسي ارشد: 1387-1385، شیمی فیزیک-طیف سنجی مولکولی، دانشگاه صنعتي شریف، رتبه ورودی کارشناسی ارشد: 40، انتخاب توسط سازمان سنجش به عنوان استعداد درخشان، معدل کارشناسی ارشد </a:t>
            </a:r>
            <a:r>
              <a:rPr lang="fa-IR" sz="2000" dirty="0" smtClean="0">
                <a:cs typeface="B Nazanin" pitchFamily="2" charset="-78"/>
              </a:rPr>
              <a:t>:16/91 </a:t>
            </a:r>
            <a:r>
              <a:rPr lang="fa-IR" sz="2000" dirty="0">
                <a:cs typeface="B Nazanin" pitchFamily="2" charset="-78"/>
              </a:rPr>
              <a:t>، طول دوره:4 ترم</a:t>
            </a:r>
            <a:endParaRPr lang="en-US" sz="2000" dirty="0">
              <a:cs typeface="B Nazanin" pitchFamily="2" charset="-78"/>
            </a:endParaRPr>
          </a:p>
          <a:p>
            <a:pPr lvl="0" algn="r" rtl="1"/>
            <a:r>
              <a:rPr lang="fa-IR" sz="2000" dirty="0">
                <a:cs typeface="B Nazanin" pitchFamily="2" charset="-78"/>
              </a:rPr>
              <a:t>دکترا: ورودی سال 1387، شیمی فیزیک-طیف سنجی مولکولی، دانشگاه صنعتي شریف، </a:t>
            </a:r>
            <a:r>
              <a:rPr lang="fa-IR" sz="2000" dirty="0" smtClean="0">
                <a:cs typeface="B Nazanin" pitchFamily="2" charset="-78"/>
              </a:rPr>
              <a:t>معدل:17/79</a:t>
            </a:r>
            <a:endParaRPr lang="en-US" sz="2000" dirty="0">
              <a:cs typeface="B Nazanin" pitchFamily="2" charset="-78"/>
            </a:endParaRPr>
          </a:p>
          <a:p>
            <a:pPr algn="r" rtl="1"/>
            <a:r>
              <a:rPr lang="fa-IR" sz="2000" dirty="0">
                <a:cs typeface="B Nazanin" pitchFamily="2" charset="-78"/>
              </a:rPr>
              <a:t>تاریخ </a:t>
            </a:r>
            <a:r>
              <a:rPr lang="fa-IR" sz="2000" dirty="0" smtClean="0">
                <a:cs typeface="B Nazanin" pitchFamily="2" charset="-78"/>
              </a:rPr>
              <a:t>دفاع:1391/7/22</a:t>
            </a:r>
            <a:endParaRPr lang="en-US" sz="2000" dirty="0">
              <a:cs typeface="B Nazanin" pitchFamily="2" charset="-78"/>
            </a:endParaRPr>
          </a:p>
          <a:p>
            <a:pPr marL="109728" indent="0" algn="r" rtl="1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rtl="1"/>
            <a:r>
              <a:rPr lang="fa-IR" sz="3200" dirty="0">
                <a:effectLst/>
                <a:cs typeface="B Titr" pitchFamily="2" charset="-78"/>
              </a:rPr>
              <a:t>عنوان کارگاه :جستجو و بازیابی اطلاعات در </a:t>
            </a:r>
            <a:r>
              <a:rPr lang="fa-IR" sz="3200" dirty="0" smtClean="0">
                <a:effectLst/>
                <a:cs typeface="B Titr" pitchFamily="2" charset="-78"/>
              </a:rPr>
              <a:t>پایگاههای استنادی پژوهشی</a:t>
            </a:r>
            <a:endParaRPr lang="en-US" sz="3200" dirty="0">
              <a:effectLst/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4672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نور مگز</a:t>
            </a:r>
          </a:p>
          <a:p>
            <a:pPr algn="r" rtl="1"/>
            <a:r>
              <a:rPr lang="fa-IR" dirty="0" smtClean="0"/>
              <a:t>مگ ایران</a:t>
            </a:r>
          </a:p>
          <a:p>
            <a:pPr algn="r" rtl="1"/>
            <a:r>
              <a:rPr lang="fa-IR" dirty="0" smtClean="0"/>
              <a:t>ایران داک</a:t>
            </a:r>
          </a:p>
          <a:p>
            <a:pPr algn="r" rtl="1"/>
            <a:r>
              <a:rPr lang="fa-IR" dirty="0" smtClean="0"/>
              <a:t>جان وایلی</a:t>
            </a:r>
          </a:p>
          <a:p>
            <a:pPr algn="r" rtl="1"/>
            <a:r>
              <a:rPr lang="fa-IR" dirty="0" smtClean="0"/>
              <a:t>ساینس دایرکت</a:t>
            </a:r>
          </a:p>
          <a:p>
            <a:pPr algn="r" rtl="1"/>
            <a:r>
              <a:rPr lang="fa-IR" dirty="0" smtClean="0"/>
              <a:t>سید آی آر</a:t>
            </a:r>
          </a:p>
          <a:p>
            <a:pPr algn="r" rtl="1">
              <a:buNone/>
            </a:pPr>
            <a:endParaRPr lang="fa-IR" dirty="0" smtClean="0"/>
          </a:p>
          <a:p>
            <a:pPr algn="r" rt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/>
              <a:t>آشنایی با: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>
                <a:effectLst/>
                <a:cs typeface="B Titr" pitchFamily="2" charset="-78"/>
              </a:rPr>
              <a:t>پایگاه استناد پژوهشی : نور مگز</a:t>
            </a:r>
            <a:endParaRPr lang="en-US" sz="3200" dirty="0">
              <a:effectLst/>
              <a:cs typeface="B Titr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8590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7780"/>
            <a:ext cx="7924800" cy="566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775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382000" cy="551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7916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048750" cy="546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1475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534400" cy="554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189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439150" cy="573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248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65186" cy="558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81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20483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3307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534400" cy="585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0242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بیان اجزای اصلی تشکیل دهنده یک مقاله و توضیح مختصری در </a:t>
            </a:r>
            <a:r>
              <a:rPr lang="fa-IR" sz="2000" dirty="0" smtClean="0">
                <a:cs typeface="B Nazanin" pitchFamily="2" charset="-78"/>
              </a:rPr>
              <a:t>مورد </a:t>
            </a:r>
            <a:r>
              <a:rPr lang="fa-IR" sz="2000" dirty="0">
                <a:cs typeface="B Nazanin" pitchFamily="2" charset="-78"/>
              </a:rPr>
              <a:t>هر </a:t>
            </a:r>
            <a:r>
              <a:rPr lang="fa-IR" sz="2000" dirty="0" smtClean="0">
                <a:cs typeface="B Nazanin" pitchFamily="2" charset="-78"/>
              </a:rPr>
              <a:t>بخش</a:t>
            </a: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طبقه بندی انواع </a:t>
            </a:r>
            <a:r>
              <a:rPr lang="fa-IR" sz="2000" dirty="0" smtClean="0">
                <a:cs typeface="B Nazanin" pitchFamily="2" charset="-78"/>
              </a:rPr>
              <a:t>مجلات</a:t>
            </a: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معرفی  پایگاههای </a:t>
            </a:r>
            <a:r>
              <a:rPr lang="fa-IR" sz="2000" dirty="0" smtClean="0">
                <a:cs typeface="B Nazanin" pitchFamily="2" charset="-78"/>
              </a:rPr>
              <a:t>استنادی</a:t>
            </a:r>
          </a:p>
          <a:p>
            <a:pPr marL="624078" lvl="0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اطلاعاتی در مورد اهمیت چکیده و واژگان کلیدی در جستجو در پایگاههای استنادی</a:t>
            </a:r>
            <a:endParaRPr lang="en-US" sz="2000" dirty="0">
              <a:cs typeface="B Nazanin" pitchFamily="2" charset="-78"/>
            </a:endParaRPr>
          </a:p>
          <a:p>
            <a:pPr marL="624078" lvl="0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چگونگی یافتن مقاله در پایگاههای استنادی بر اساس واژگان کلیدی و رشته تخصصی</a:t>
            </a:r>
            <a:endParaRPr lang="en-US" sz="2000" dirty="0">
              <a:cs typeface="B Nazanin" pitchFamily="2" charset="-78"/>
            </a:endParaRP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جستجو و یافتن کتاب زبان اصلی در </a:t>
            </a:r>
            <a:r>
              <a:rPr lang="fa-IR" sz="2000" dirty="0" smtClean="0">
                <a:cs typeface="B Nazanin" pitchFamily="2" charset="-78"/>
              </a:rPr>
              <a:t>سایت</a:t>
            </a: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مراحل ارسال یک مقاله به یکی از پایگاه ها ی استنادی به عنوان مثال سایت ساینس </a:t>
            </a:r>
            <a:r>
              <a:rPr lang="fa-IR" sz="2000" dirty="0" smtClean="0">
                <a:cs typeface="B Nazanin" pitchFamily="2" charset="-78"/>
              </a:rPr>
              <a:t>دایرکت</a:t>
            </a: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 smtClean="0">
                <a:cs typeface="B Nazanin" pitchFamily="2" charset="-78"/>
              </a:rPr>
              <a:t>نرم افزار </a:t>
            </a:r>
            <a:r>
              <a:rPr lang="en-US" sz="2000" dirty="0" smtClean="0">
                <a:cs typeface="B Nazanin" pitchFamily="2" charset="-78"/>
              </a:rPr>
              <a:t>Endnote </a:t>
            </a:r>
            <a:endParaRPr lang="en-US" sz="2000" dirty="0"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>
                <a:effectLst/>
                <a:cs typeface="B Titr" pitchFamily="2" charset="-78"/>
              </a:rPr>
              <a:t>عناوین مطرح شده در کارگاه</a:t>
            </a:r>
            <a:endParaRPr lang="en-US" sz="3200" dirty="0">
              <a:effectLst/>
              <a:cs typeface="B Titr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14800"/>
            <a:ext cx="2743200" cy="237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8686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8001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9052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534400" cy="581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3901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534400" cy="547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6130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439150" cy="527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827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650" y="457200"/>
            <a:ext cx="85915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8390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36295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3444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809248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35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153995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0970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458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8770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3058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8814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</a:t>
            </a:r>
            <a:r>
              <a:rPr lang="ar-SA" dirty="0" smtClean="0">
                <a:cs typeface="B Nazanin" pitchFamily="2" charset="-78"/>
              </a:rPr>
              <a:t>عنوان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نام نویسنده یا </a:t>
            </a:r>
            <a:r>
              <a:rPr lang="ar-SA" dirty="0" smtClean="0">
                <a:cs typeface="B Nazanin" pitchFamily="2" charset="-78"/>
              </a:rPr>
              <a:t>نویسندگان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اطلاعات </a:t>
            </a:r>
            <a:r>
              <a:rPr lang="ar-SA" dirty="0" smtClean="0">
                <a:cs typeface="B Nazanin" pitchFamily="2" charset="-78"/>
              </a:rPr>
              <a:t>تماس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چکیده 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واژگان </a:t>
            </a:r>
            <a:r>
              <a:rPr lang="ar-SA" dirty="0" smtClean="0">
                <a:cs typeface="B Nazanin" pitchFamily="2" charset="-78"/>
              </a:rPr>
              <a:t>کلیدی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</a:t>
            </a:r>
            <a:r>
              <a:rPr lang="ar-SA" dirty="0" smtClean="0">
                <a:cs typeface="B Nazanin" pitchFamily="2" charset="-78"/>
              </a:rPr>
              <a:t>مقدمه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مبانی نظری </a:t>
            </a:r>
            <a:r>
              <a:rPr lang="ar-SA" dirty="0" smtClean="0">
                <a:cs typeface="B Nazanin" pitchFamily="2" charset="-78"/>
              </a:rPr>
              <a:t>تحقیق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روش </a:t>
            </a:r>
            <a:r>
              <a:rPr lang="ar-SA" dirty="0" smtClean="0">
                <a:cs typeface="B Nazanin" pitchFamily="2" charset="-78"/>
              </a:rPr>
              <a:t>تحقیق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یافته های </a:t>
            </a:r>
            <a:r>
              <a:rPr lang="ar-SA" dirty="0" smtClean="0">
                <a:cs typeface="B Nazanin" pitchFamily="2" charset="-78"/>
              </a:rPr>
              <a:t>تحقیق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بحث و نتیجه </a:t>
            </a:r>
            <a:r>
              <a:rPr lang="ar-SA" dirty="0" smtClean="0">
                <a:cs typeface="B Nazanin" pitchFamily="2" charset="-78"/>
              </a:rPr>
              <a:t>گیری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فهرست منابع</a:t>
            </a:r>
            <a:br>
              <a:rPr lang="ar-SA" dirty="0">
                <a:cs typeface="B Nazanin" pitchFamily="2" charset="-78"/>
              </a:rPr>
            </a:br>
            <a:endParaRPr lang="en-US" dirty="0"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200" dirty="0">
                <a:effectLst/>
                <a:cs typeface="B Titr" pitchFamily="2" charset="-78"/>
              </a:rPr>
              <a:t>بیان اجزای اصلی تشکیل دهنده یک مقاله و توضیح مختصری در مورد هر بخش</a:t>
            </a:r>
            <a:endParaRPr lang="en-US" sz="32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85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066" y="457200"/>
            <a:ext cx="8553734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540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536" y="304800"/>
            <a:ext cx="8507214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4205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>
                <a:effectLst/>
                <a:cs typeface="B Titr" pitchFamily="2" charset="-78"/>
              </a:rPr>
              <a:t>پایگاه استناد پژوهشی : مگ ایران</a:t>
            </a:r>
            <a:endParaRPr lang="en-US" sz="32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28675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4059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10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139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419902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6324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382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642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419902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843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82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2381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538567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2380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077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5277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itchFamily="2" charset="2"/>
              <a:buChar char="ü"/>
            </a:pPr>
            <a:r>
              <a:rPr lang="fa-IR" dirty="0" smtClean="0"/>
              <a:t>چکیده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dirty="0" smtClean="0"/>
              <a:t>کلمات کلیدی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dirty="0" smtClean="0"/>
              <a:t>مقدمه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600" dirty="0" smtClean="0">
                <a:cs typeface="B Titr" pitchFamily="2" charset="-78"/>
              </a:rPr>
              <a:t>مثال برای </a:t>
            </a:r>
            <a:r>
              <a:rPr lang="fa-IR" sz="3600" dirty="0">
                <a:effectLst/>
                <a:cs typeface="B Titr" pitchFamily="2" charset="-78"/>
              </a:rPr>
              <a:t>اجزای اصلی تشکیل دهنده یک مقاله</a:t>
            </a:r>
            <a:r>
              <a:rPr lang="fa-IR" dirty="0" smtClean="0"/>
              <a:t> 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545641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4329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400" dirty="0" smtClean="0">
                <a:effectLst/>
                <a:cs typeface="B Titr" pitchFamily="2" charset="-78"/>
              </a:rPr>
              <a:t>پایگاه استناد پژوهشی : ایران داک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382000" cy="524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4871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1" y="533400"/>
            <a:ext cx="868679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631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2867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170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21055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2460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709449" cy="522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1273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105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6053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05800" cy="525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787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591550" cy="4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8857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5915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9359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001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210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Nazanin" pitchFamily="2" charset="-78"/>
              </a:rPr>
              <a:t>مواد(ابزار) و روشها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609600"/>
            <a:ext cx="7858125" cy="484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7236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458200" cy="530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6454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7439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528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43915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3698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10550" cy="507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132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8675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2948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153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176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400" dirty="0" smtClean="0">
                <a:effectLst/>
                <a:cs typeface="B Titr" pitchFamily="2" charset="-78"/>
              </a:rPr>
              <a:t>پایگاه استناد پژوهشی : </a:t>
            </a:r>
            <a:r>
              <a:rPr lang="en-US" sz="4400" dirty="0" smtClean="0">
                <a:effectLst/>
                <a:cs typeface="B Titr" pitchFamily="2" charset="-78"/>
              </a:rPr>
              <a:t>Sid.ir</a:t>
            </a:r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382000" cy="519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4474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50" y="381000"/>
            <a:ext cx="8439150" cy="541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4497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667750" cy="517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834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581151"/>
            <a:ext cx="8362950" cy="470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1564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Nazanin" pitchFamily="2" charset="-78"/>
              </a:rPr>
              <a:t>نتایج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8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690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963892" cy="539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2124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05800" cy="510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1912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077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9374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fa-IR" sz="4400" dirty="0" smtClean="0">
                <a:effectLst/>
                <a:cs typeface="B Titr" pitchFamily="2" charset="-78"/>
              </a:rPr>
              <a:t>پایگاه استناد پژوهشی : </a:t>
            </a:r>
            <a:r>
              <a:rPr lang="en-US" sz="4400" dirty="0" smtClean="0">
                <a:effectLst/>
                <a:cs typeface="B Titr" pitchFamily="2" charset="-78"/>
              </a:rPr>
              <a:t>Science Direct</a:t>
            </a:r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05800" cy="544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9689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67750" cy="502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7392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743950" cy="522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5891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91550" cy="51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6856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7439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387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623498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6699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36295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400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effectLst/>
                <a:cs typeface="B Nazanin" pitchFamily="2" charset="-78"/>
              </a:rPr>
              <a:t>بحث ( بحث و نتیجه گیری)</a:t>
            </a:r>
            <a:endParaRPr lang="en-US" dirty="0">
              <a:effectLst/>
              <a:cs typeface="B Nazanin" pitchFamily="2" charset="-7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7677150" cy="475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1342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077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7775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296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0995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8229600" cy="5515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9939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05815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4098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153400" cy="53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61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615363" cy="530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153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1055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6751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8001000" cy="540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9176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439149" cy="520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7398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10550" cy="530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8021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itchFamily="2" charset="-78"/>
              </a:rPr>
              <a:t>تقدیر و مراجع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996436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6506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303022" cy="558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256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210550" cy="553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34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515350" cy="539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9308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itchFamily="2" charset="-78"/>
              </a:rPr>
              <a:t>راهنما برای نویسنده در نگارش مقاله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249" y="533400"/>
            <a:ext cx="8870751" cy="52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9417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29600" cy="538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3619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67502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018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362950" cy="546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99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8001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5899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515350" cy="554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7329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15350" cy="524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9376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931</TotalTime>
  <Words>1301</Words>
  <Application>Microsoft Office PowerPoint</Application>
  <PresentationFormat>On-screen Show (4:3)</PresentationFormat>
  <Paragraphs>295</Paragraphs>
  <Slides>161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161</vt:i4>
      </vt:variant>
    </vt:vector>
  </HeadingPairs>
  <TitlesOfParts>
    <vt:vector size="162" baseType="lpstr">
      <vt:lpstr>Concourse</vt:lpstr>
      <vt:lpstr>Slide 1</vt:lpstr>
      <vt:lpstr>عنوان کارگاه :جستجو و بازیابی اطلاعات در پایگاههای استنادی پژوهشی</vt:lpstr>
      <vt:lpstr>عناوین مطرح شده در کارگاه</vt:lpstr>
      <vt:lpstr>بیان اجزای اصلی تشکیل دهنده یک مقاله و توضیح مختصری در مورد هر بخش</vt:lpstr>
      <vt:lpstr>مثال برای اجزای اصلی تشکیل دهنده یک مقاله </vt:lpstr>
      <vt:lpstr>مواد(ابزار) و روشها</vt:lpstr>
      <vt:lpstr>نتایج</vt:lpstr>
      <vt:lpstr>بحث ( بحث و نتیجه گیری)</vt:lpstr>
      <vt:lpstr>تقدیر و مراجع</vt:lpstr>
      <vt:lpstr>نویسنده اول و نویسنده مسئول </vt:lpstr>
      <vt:lpstr>طبقه بندی انواع مجلات</vt:lpstr>
      <vt:lpstr>ISI  journals</vt:lpstr>
      <vt:lpstr>ملاک ها در ISI </vt:lpstr>
      <vt:lpstr>ویژگی مقالات ISI</vt:lpstr>
      <vt:lpstr>ضریب تاثیر یا درجه تاثیر یا Impact factor چیست؟</vt:lpstr>
      <vt:lpstr>بهترين معيارهای ISI برای نمايه کردن مجله ها چيست؟  </vt:lpstr>
      <vt:lpstr>روش درخواست متن کامل مقالات </vt:lpstr>
      <vt:lpstr>     ISC چیست؟       </vt:lpstr>
      <vt:lpstr>تفاوت مقالات علمی پژوهشی با علمی ترویجی</vt:lpstr>
      <vt:lpstr>آشنایی با:</vt:lpstr>
      <vt:lpstr>پایگاه استناد پژوهشی : نور مگز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پایگاه استناد پژوهشی : مگ ایران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پایگاه استناد پژوهشی : ایران داک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پایگاه استناد پژوهشی : Sid.ir</vt:lpstr>
      <vt:lpstr>Slide 67</vt:lpstr>
      <vt:lpstr>Slide 68</vt:lpstr>
      <vt:lpstr>Slide 69</vt:lpstr>
      <vt:lpstr>Slide 70</vt:lpstr>
      <vt:lpstr>Slide 71</vt:lpstr>
      <vt:lpstr>Slide 72</vt:lpstr>
      <vt:lpstr>پایگاه استناد پژوهشی : Science Direct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راهنما برای نویسنده در نگارش مقاله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پایگاه استناد پژوهشی : Libgen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پایگاه استناد پژوهشی : Wiley</vt:lpstr>
      <vt:lpstr>Slide 120</vt:lpstr>
      <vt:lpstr>Slide 121</vt:lpstr>
      <vt:lpstr>نرم افزار Endnote</vt:lpstr>
      <vt:lpstr>باز نمودن نرم افزار و شماتیک آن</vt:lpstr>
      <vt:lpstr>نحوه ایجاد رفرنس جدید در نرم افزار</vt:lpstr>
      <vt:lpstr>انتخاب مجله، کتاب و پایانامه در رفرنس</vt:lpstr>
      <vt:lpstr>باز نمودن داده های رفرنس دیگر</vt:lpstr>
      <vt:lpstr>قسمت های مختلف در رفرنس نوشتن</vt:lpstr>
      <vt:lpstr>Slide 128</vt:lpstr>
      <vt:lpstr>انتخاب رفرنس نوشته شده به منظور وارد نمودن در متن اصلی</vt:lpstr>
      <vt:lpstr>انتخاب نوع مجله</vt:lpstr>
      <vt:lpstr>مشاهده فرمت رفرنس مقاله</vt:lpstr>
      <vt:lpstr>Slide 132</vt:lpstr>
      <vt:lpstr>Slide 133</vt:lpstr>
      <vt:lpstr>Slide 134</vt:lpstr>
      <vt:lpstr>قرار دادن رفرنس در متن</vt:lpstr>
      <vt:lpstr>تغییر ترتیب در رفرنس </vt:lpstr>
      <vt:lpstr>مشاهده پنجره تغییر فرم رفرنس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اخلاق پژوهشی</vt:lpstr>
      <vt:lpstr>Plagiarism checker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Majedi</dc:creator>
  <cp:lastModifiedBy>f.abbasi</cp:lastModifiedBy>
  <cp:revision>205</cp:revision>
  <dcterms:created xsi:type="dcterms:W3CDTF">2015-01-19T07:25:04Z</dcterms:created>
  <dcterms:modified xsi:type="dcterms:W3CDTF">2015-01-25T06:46:20Z</dcterms:modified>
</cp:coreProperties>
</file>