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9" r:id="rId3"/>
    <p:sldId id="257" r:id="rId4"/>
    <p:sldId id="258" r:id="rId5"/>
    <p:sldId id="259" r:id="rId6"/>
    <p:sldId id="260" r:id="rId7"/>
    <p:sldId id="271" r:id="rId8"/>
    <p:sldId id="261" r:id="rId9"/>
    <p:sldId id="262" r:id="rId10"/>
    <p:sldId id="263" r:id="rId11"/>
    <p:sldId id="264" r:id="rId12"/>
    <p:sldId id="265" r:id="rId13"/>
    <p:sldId id="266" r:id="rId14"/>
    <p:sldId id="267" r:id="rId15"/>
    <p:sldId id="268" r:id="rId16"/>
    <p:sldId id="27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77CB62-DA4A-4DFE-B0E8-F0D82A0AFC23}" type="datetimeFigureOut">
              <a:rPr lang="en-US" smtClean="0"/>
              <a:t>3/10/2020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B0A06A-E433-48E0-ABEB-D9CF73B9FDB6}" type="slidenum">
              <a:rPr lang="en-US" smtClean="0"/>
              <a:t>‹#›</a:t>
            </a:fld>
            <a:endParaRPr lang="en-US"/>
          </a:p>
        </p:txBody>
      </p:sp>
    </p:spTree>
    <p:extLst>
      <p:ext uri="{BB962C8B-B14F-4D97-AF65-F5344CB8AC3E}">
        <p14:creationId xmlns:p14="http://schemas.microsoft.com/office/powerpoint/2010/main" val="9280666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a-IR" dirty="0" smtClean="0"/>
              <a:t> </a:t>
            </a:r>
            <a:endParaRPr lang="en-US" dirty="0"/>
          </a:p>
        </p:txBody>
      </p:sp>
      <p:sp>
        <p:nvSpPr>
          <p:cNvPr id="4" name="Slide Number Placeholder 3"/>
          <p:cNvSpPr>
            <a:spLocks noGrp="1"/>
          </p:cNvSpPr>
          <p:nvPr>
            <p:ph type="sldNum" sz="quarter" idx="10"/>
          </p:nvPr>
        </p:nvSpPr>
        <p:spPr/>
        <p:txBody>
          <a:bodyPr/>
          <a:lstStyle/>
          <a:p>
            <a:fld id="{03B0A06A-E433-48E0-ABEB-D9CF73B9FDB6}" type="slidenum">
              <a:rPr lang="en-US" smtClean="0"/>
              <a:t>6</a:t>
            </a:fld>
            <a:endParaRPr lang="en-US"/>
          </a:p>
        </p:txBody>
      </p:sp>
    </p:spTree>
    <p:extLst>
      <p:ext uri="{BB962C8B-B14F-4D97-AF65-F5344CB8AC3E}">
        <p14:creationId xmlns:p14="http://schemas.microsoft.com/office/powerpoint/2010/main" val="1232278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25D451C-FEE0-4DF4-BC4E-CEA03A17BF87}" type="datetimeFigureOut">
              <a:rPr lang="en-US" smtClean="0"/>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DE1CF0-9ABF-4EB1-85AB-8EFB2D73636D}" type="slidenum">
              <a:rPr lang="en-US" smtClean="0"/>
              <a:t>‹#›</a:t>
            </a:fld>
            <a:endParaRPr lang="en-US"/>
          </a:p>
        </p:txBody>
      </p:sp>
    </p:spTree>
    <p:extLst>
      <p:ext uri="{BB962C8B-B14F-4D97-AF65-F5344CB8AC3E}">
        <p14:creationId xmlns:p14="http://schemas.microsoft.com/office/powerpoint/2010/main" val="2762820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5D451C-FEE0-4DF4-BC4E-CEA03A17BF87}" type="datetimeFigureOut">
              <a:rPr lang="en-US" smtClean="0"/>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DE1CF0-9ABF-4EB1-85AB-8EFB2D73636D}" type="slidenum">
              <a:rPr lang="en-US" smtClean="0"/>
              <a:t>‹#›</a:t>
            </a:fld>
            <a:endParaRPr lang="en-US"/>
          </a:p>
        </p:txBody>
      </p:sp>
    </p:spTree>
    <p:extLst>
      <p:ext uri="{BB962C8B-B14F-4D97-AF65-F5344CB8AC3E}">
        <p14:creationId xmlns:p14="http://schemas.microsoft.com/office/powerpoint/2010/main" val="3726600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5D451C-FEE0-4DF4-BC4E-CEA03A17BF87}" type="datetimeFigureOut">
              <a:rPr lang="en-US" smtClean="0"/>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DE1CF0-9ABF-4EB1-85AB-8EFB2D73636D}" type="slidenum">
              <a:rPr lang="en-US" smtClean="0"/>
              <a:t>‹#›</a:t>
            </a:fld>
            <a:endParaRPr lang="en-US"/>
          </a:p>
        </p:txBody>
      </p:sp>
    </p:spTree>
    <p:extLst>
      <p:ext uri="{BB962C8B-B14F-4D97-AF65-F5344CB8AC3E}">
        <p14:creationId xmlns:p14="http://schemas.microsoft.com/office/powerpoint/2010/main" val="2649101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5D451C-FEE0-4DF4-BC4E-CEA03A17BF87}" type="datetimeFigureOut">
              <a:rPr lang="en-US" smtClean="0"/>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DE1CF0-9ABF-4EB1-85AB-8EFB2D73636D}" type="slidenum">
              <a:rPr lang="en-US" smtClean="0"/>
              <a:t>‹#›</a:t>
            </a:fld>
            <a:endParaRPr lang="en-US"/>
          </a:p>
        </p:txBody>
      </p:sp>
    </p:spTree>
    <p:extLst>
      <p:ext uri="{BB962C8B-B14F-4D97-AF65-F5344CB8AC3E}">
        <p14:creationId xmlns:p14="http://schemas.microsoft.com/office/powerpoint/2010/main" val="445741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5D451C-FEE0-4DF4-BC4E-CEA03A17BF87}" type="datetimeFigureOut">
              <a:rPr lang="en-US" smtClean="0"/>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DE1CF0-9ABF-4EB1-85AB-8EFB2D73636D}" type="slidenum">
              <a:rPr lang="en-US" smtClean="0"/>
              <a:t>‹#›</a:t>
            </a:fld>
            <a:endParaRPr lang="en-US"/>
          </a:p>
        </p:txBody>
      </p:sp>
    </p:spTree>
    <p:extLst>
      <p:ext uri="{BB962C8B-B14F-4D97-AF65-F5344CB8AC3E}">
        <p14:creationId xmlns:p14="http://schemas.microsoft.com/office/powerpoint/2010/main" val="2644396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25D451C-FEE0-4DF4-BC4E-CEA03A17BF87}" type="datetimeFigureOut">
              <a:rPr lang="en-US" smtClean="0"/>
              <a:t>3/10/2020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DE1CF0-9ABF-4EB1-85AB-8EFB2D73636D}" type="slidenum">
              <a:rPr lang="en-US" smtClean="0"/>
              <a:t>‹#›</a:t>
            </a:fld>
            <a:endParaRPr lang="en-US"/>
          </a:p>
        </p:txBody>
      </p:sp>
    </p:spTree>
    <p:extLst>
      <p:ext uri="{BB962C8B-B14F-4D97-AF65-F5344CB8AC3E}">
        <p14:creationId xmlns:p14="http://schemas.microsoft.com/office/powerpoint/2010/main" val="2119222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25D451C-FEE0-4DF4-BC4E-CEA03A17BF87}" type="datetimeFigureOut">
              <a:rPr lang="en-US" smtClean="0"/>
              <a:t>3/10/2020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DE1CF0-9ABF-4EB1-85AB-8EFB2D73636D}" type="slidenum">
              <a:rPr lang="en-US" smtClean="0"/>
              <a:t>‹#›</a:t>
            </a:fld>
            <a:endParaRPr lang="en-US"/>
          </a:p>
        </p:txBody>
      </p:sp>
    </p:spTree>
    <p:extLst>
      <p:ext uri="{BB962C8B-B14F-4D97-AF65-F5344CB8AC3E}">
        <p14:creationId xmlns:p14="http://schemas.microsoft.com/office/powerpoint/2010/main" val="2313542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25D451C-FEE0-4DF4-BC4E-CEA03A17BF87}" type="datetimeFigureOut">
              <a:rPr lang="en-US" smtClean="0"/>
              <a:t>3/10/2020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DE1CF0-9ABF-4EB1-85AB-8EFB2D73636D}" type="slidenum">
              <a:rPr lang="en-US" smtClean="0"/>
              <a:t>‹#›</a:t>
            </a:fld>
            <a:endParaRPr lang="en-US"/>
          </a:p>
        </p:txBody>
      </p:sp>
    </p:spTree>
    <p:extLst>
      <p:ext uri="{BB962C8B-B14F-4D97-AF65-F5344CB8AC3E}">
        <p14:creationId xmlns:p14="http://schemas.microsoft.com/office/powerpoint/2010/main" val="1096458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5D451C-FEE0-4DF4-BC4E-CEA03A17BF87}" type="datetimeFigureOut">
              <a:rPr lang="en-US" smtClean="0"/>
              <a:t>3/10/2020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DE1CF0-9ABF-4EB1-85AB-8EFB2D73636D}" type="slidenum">
              <a:rPr lang="en-US" smtClean="0"/>
              <a:t>‹#›</a:t>
            </a:fld>
            <a:endParaRPr lang="en-US"/>
          </a:p>
        </p:txBody>
      </p:sp>
    </p:spTree>
    <p:extLst>
      <p:ext uri="{BB962C8B-B14F-4D97-AF65-F5344CB8AC3E}">
        <p14:creationId xmlns:p14="http://schemas.microsoft.com/office/powerpoint/2010/main" val="2638503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5D451C-FEE0-4DF4-BC4E-CEA03A17BF87}" type="datetimeFigureOut">
              <a:rPr lang="en-US" smtClean="0"/>
              <a:t>3/10/2020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DE1CF0-9ABF-4EB1-85AB-8EFB2D73636D}" type="slidenum">
              <a:rPr lang="en-US" smtClean="0"/>
              <a:t>‹#›</a:t>
            </a:fld>
            <a:endParaRPr lang="en-US"/>
          </a:p>
        </p:txBody>
      </p:sp>
    </p:spTree>
    <p:extLst>
      <p:ext uri="{BB962C8B-B14F-4D97-AF65-F5344CB8AC3E}">
        <p14:creationId xmlns:p14="http://schemas.microsoft.com/office/powerpoint/2010/main" val="2027228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5D451C-FEE0-4DF4-BC4E-CEA03A17BF87}" type="datetimeFigureOut">
              <a:rPr lang="en-US" smtClean="0"/>
              <a:t>3/10/2020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DE1CF0-9ABF-4EB1-85AB-8EFB2D73636D}" type="slidenum">
              <a:rPr lang="en-US" smtClean="0"/>
              <a:t>‹#›</a:t>
            </a:fld>
            <a:endParaRPr lang="en-US"/>
          </a:p>
        </p:txBody>
      </p:sp>
    </p:spTree>
    <p:extLst>
      <p:ext uri="{BB962C8B-B14F-4D97-AF65-F5344CB8AC3E}">
        <p14:creationId xmlns:p14="http://schemas.microsoft.com/office/powerpoint/2010/main" val="1501525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5D451C-FEE0-4DF4-BC4E-CEA03A17BF87}" type="datetimeFigureOut">
              <a:rPr lang="en-US" smtClean="0"/>
              <a:t>3/10/2020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DE1CF0-9ABF-4EB1-85AB-8EFB2D73636D}" type="slidenum">
              <a:rPr lang="en-US" smtClean="0"/>
              <a:t>‹#›</a:t>
            </a:fld>
            <a:endParaRPr lang="en-US"/>
          </a:p>
        </p:txBody>
      </p:sp>
    </p:spTree>
    <p:extLst>
      <p:ext uri="{BB962C8B-B14F-4D97-AF65-F5344CB8AC3E}">
        <p14:creationId xmlns:p14="http://schemas.microsoft.com/office/powerpoint/2010/main" val="21728560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76672"/>
            <a:ext cx="7772400" cy="2160239"/>
          </a:xfrm>
        </p:spPr>
        <p:txBody>
          <a:bodyPr>
            <a:noAutofit/>
          </a:bodyPr>
          <a:lstStyle/>
          <a:p>
            <a:pPr rtl="1"/>
            <a:r>
              <a:rPr lang="fa-IR" sz="3600" b="1" dirty="0" smtClean="0">
                <a:solidFill>
                  <a:srgbClr val="FF0000"/>
                </a:solidFill>
                <a:cs typeface="B Nazanin" pitchFamily="2" charset="-78"/>
              </a:rPr>
              <a:t>درس: تربیت </a:t>
            </a:r>
            <a:r>
              <a:rPr lang="fa-IR" sz="3600" b="1" dirty="0" smtClean="0">
                <a:solidFill>
                  <a:srgbClr val="FF0000"/>
                </a:solidFill>
                <a:cs typeface="B Nazanin" pitchFamily="2" charset="-78"/>
              </a:rPr>
              <a:t>رسمی و عمومی در جمهوری اسلامی ایران</a:t>
            </a:r>
            <a:r>
              <a:rPr lang="en-US" sz="3600" b="1" dirty="0" smtClean="0">
                <a:solidFill>
                  <a:srgbClr val="FF0000"/>
                </a:solidFill>
                <a:cs typeface="B Nazanin" pitchFamily="2" charset="-78"/>
              </a:rPr>
              <a:t/>
            </a:r>
            <a:br>
              <a:rPr lang="en-US" sz="3600" b="1" dirty="0" smtClean="0">
                <a:solidFill>
                  <a:srgbClr val="FF0000"/>
                </a:solidFill>
                <a:cs typeface="B Nazanin" pitchFamily="2" charset="-78"/>
              </a:rPr>
            </a:br>
            <a:r>
              <a:rPr lang="en-US" sz="3600" b="1" dirty="0" smtClean="0"/>
              <a:t/>
            </a:r>
            <a:br>
              <a:rPr lang="en-US" sz="3600" b="1" dirty="0" smtClean="0"/>
            </a:br>
            <a:endParaRPr lang="en-US" sz="3600" dirty="0"/>
          </a:p>
        </p:txBody>
      </p:sp>
      <p:sp>
        <p:nvSpPr>
          <p:cNvPr id="3" name="Subtitle 2"/>
          <p:cNvSpPr>
            <a:spLocks noGrp="1"/>
          </p:cNvSpPr>
          <p:nvPr>
            <p:ph type="subTitle" idx="1"/>
          </p:nvPr>
        </p:nvSpPr>
        <p:spPr>
          <a:xfrm>
            <a:off x="1371600" y="2420888"/>
            <a:ext cx="6400800" cy="3672408"/>
          </a:xfrm>
        </p:spPr>
        <p:txBody>
          <a:bodyPr>
            <a:noAutofit/>
          </a:bodyPr>
          <a:lstStyle/>
          <a:p>
            <a:pPr rtl="1"/>
            <a:r>
              <a:rPr lang="fa-IR" sz="2400" b="1" dirty="0" smtClean="0">
                <a:solidFill>
                  <a:srgbClr val="002060"/>
                </a:solidFill>
                <a:cs typeface="B Nazanin" pitchFamily="2" charset="-78"/>
              </a:rPr>
              <a:t>مدرس:  علی شیروانی </a:t>
            </a:r>
          </a:p>
          <a:p>
            <a:pPr rtl="1"/>
            <a:r>
              <a:rPr lang="fa-IR" sz="2400" b="1" dirty="0" smtClean="0">
                <a:solidFill>
                  <a:srgbClr val="002060"/>
                </a:solidFill>
                <a:cs typeface="B Nazanin" pitchFamily="2" charset="-78"/>
              </a:rPr>
              <a:t>اسفند ماه 1398</a:t>
            </a:r>
            <a:endParaRPr lang="en-US" sz="2400" b="1" dirty="0">
              <a:solidFill>
                <a:srgbClr val="002060"/>
              </a:solidFill>
              <a:cs typeface="B Nazanin" pitchFamily="2" charset="-78"/>
            </a:endParaRPr>
          </a:p>
        </p:txBody>
      </p:sp>
    </p:spTree>
    <p:extLst>
      <p:ext uri="{BB962C8B-B14F-4D97-AF65-F5344CB8AC3E}">
        <p14:creationId xmlns:p14="http://schemas.microsoft.com/office/powerpoint/2010/main" val="1821363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2656"/>
            <a:ext cx="8229600" cy="1512168"/>
          </a:xfrm>
        </p:spPr>
        <p:txBody>
          <a:bodyPr>
            <a:normAutofit fontScale="90000"/>
          </a:bodyPr>
          <a:lstStyle/>
          <a:p>
            <a:r>
              <a:rPr lang="fa-IR" sz="3100" b="1" dirty="0" smtClean="0">
                <a:solidFill>
                  <a:srgbClr val="FF0000"/>
                </a:solidFill>
                <a:cs typeface="B Nazanin" pitchFamily="2" charset="-78"/>
              </a:rPr>
              <a:t>مبانی روان شناختی</a:t>
            </a:r>
            <a:r>
              <a:rPr lang="fa-IR" sz="3100" dirty="0" smtClean="0">
                <a:solidFill>
                  <a:srgbClr val="FF0000"/>
                </a:solidFill>
                <a:cs typeface="B Nazanin" pitchFamily="2" charset="-78"/>
              </a:rPr>
              <a:t>: </a:t>
            </a:r>
            <a:r>
              <a:rPr lang="fa-IR" sz="2200" dirty="0" smtClean="0">
                <a:solidFill>
                  <a:srgbClr val="002060"/>
                </a:solidFill>
                <a:cs typeface="B Nazanin" pitchFamily="2" charset="-78"/>
              </a:rPr>
              <a:t/>
            </a:r>
            <a:br>
              <a:rPr lang="fa-IR" sz="2200" dirty="0" smtClean="0">
                <a:solidFill>
                  <a:srgbClr val="002060"/>
                </a:solidFill>
                <a:cs typeface="B Nazanin" pitchFamily="2" charset="-78"/>
              </a:rPr>
            </a:br>
            <a:r>
              <a:rPr lang="fa-IR" sz="2200" dirty="0" smtClean="0">
                <a:solidFill>
                  <a:srgbClr val="002060"/>
                </a:solidFill>
                <a:cs typeface="B Nazanin" pitchFamily="2" charset="-78"/>
              </a:rPr>
              <a:t>به بررسی مراحل رشد و ویژگیهای هر مرحله و توجه به نیازهای متربیان می پردازد و یک دانش تجربی است. </a:t>
            </a:r>
            <a:r>
              <a:rPr lang="en-US" sz="2200" dirty="0" smtClean="0">
                <a:solidFill>
                  <a:srgbClr val="002060"/>
                </a:solidFill>
              </a:rPr>
              <a:t/>
            </a:r>
            <a:br>
              <a:rPr lang="en-US" sz="2200" dirty="0" smtClean="0">
                <a:solidFill>
                  <a:srgbClr val="002060"/>
                </a:solidFill>
              </a:rPr>
            </a:br>
            <a:endParaRPr lang="en-US" sz="2200" dirty="0">
              <a:solidFill>
                <a:srgbClr val="002060"/>
              </a:solidFill>
            </a:endParaRPr>
          </a:p>
        </p:txBody>
      </p:sp>
      <p:sp>
        <p:nvSpPr>
          <p:cNvPr id="3" name="Content Placeholder 2"/>
          <p:cNvSpPr>
            <a:spLocks noGrp="1"/>
          </p:cNvSpPr>
          <p:nvPr>
            <p:ph idx="1"/>
          </p:nvPr>
        </p:nvSpPr>
        <p:spPr>
          <a:xfrm>
            <a:off x="457200" y="2132856"/>
            <a:ext cx="8229600" cy="3993307"/>
          </a:xfrm>
        </p:spPr>
        <p:txBody>
          <a:bodyPr>
            <a:normAutofit fontScale="25000" lnSpcReduction="20000"/>
          </a:bodyPr>
          <a:lstStyle/>
          <a:p>
            <a:pPr algn="r" rtl="1"/>
            <a:r>
              <a:rPr lang="fa-IR" dirty="0" smtClean="0">
                <a:cs typeface="B Nazanin" pitchFamily="2" charset="-78"/>
              </a:rPr>
              <a:t>1</a:t>
            </a:r>
            <a:r>
              <a:rPr lang="fa-IR" sz="6200" dirty="0" smtClean="0">
                <a:cs typeface="B Nazanin" pitchFamily="2" charset="-78"/>
              </a:rPr>
              <a:t>.آدمی </a:t>
            </a:r>
            <a:r>
              <a:rPr lang="fa-IR" sz="6200" dirty="0">
                <a:cs typeface="B Nazanin" pitchFamily="2" charset="-78"/>
              </a:rPr>
              <a:t>تحت تأثیر تعامل پیچیده و تأثیرمتقابل عوامل درونی ( طبیعت وفطرت ) و عوامل بیرونی ( محیط ) و تجربیات خویش برخوردار است:</a:t>
            </a:r>
            <a:endParaRPr lang="en-US" sz="6200" dirty="0">
              <a:cs typeface="B Nazanin" pitchFamily="2" charset="-78"/>
            </a:endParaRPr>
          </a:p>
          <a:p>
            <a:pPr algn="r" rtl="1"/>
            <a:r>
              <a:rPr lang="fa-IR" sz="6200" dirty="0" smtClean="0">
                <a:cs typeface="B Nazanin" pitchFamily="2" charset="-78"/>
              </a:rPr>
              <a:t>2.آدمی </a:t>
            </a:r>
            <a:r>
              <a:rPr lang="fa-IR" sz="6200" dirty="0">
                <a:cs typeface="B Nazanin" pitchFamily="2" charset="-78"/>
              </a:rPr>
              <a:t>اساساَ طبیعت فعال دارد:</a:t>
            </a:r>
            <a:endParaRPr lang="en-US" sz="6200" dirty="0">
              <a:cs typeface="B Nazanin" pitchFamily="2" charset="-78"/>
            </a:endParaRPr>
          </a:p>
          <a:p>
            <a:pPr algn="r" rtl="1"/>
            <a:r>
              <a:rPr lang="fa-IR" sz="6200" dirty="0">
                <a:cs typeface="B Nazanin" pitchFamily="2" charset="-78"/>
              </a:rPr>
              <a:t>انسان می‏کوشد تا در محیطی که قرار می‏گیرد بر آن اثر بگذارد نه اینکه اجازه دهد محیط بر او چیره شود و موجودی منفعل بار بیاید، او تلاش می‏کند تا فردی اثرگذار باشد.</a:t>
            </a:r>
            <a:endParaRPr lang="en-US" sz="6200" dirty="0">
              <a:cs typeface="B Nazanin" pitchFamily="2" charset="-78"/>
            </a:endParaRPr>
          </a:p>
          <a:p>
            <a:pPr algn="r" rtl="1"/>
            <a:r>
              <a:rPr lang="fa-IR" sz="6200" dirty="0">
                <a:cs typeface="B Nazanin" pitchFamily="2" charset="-78"/>
              </a:rPr>
              <a:t>3.انسان‏ها در عین داشتن اشتراکات در بسیاری از خصوصیات، تفاوت‏های بین‏فردی و درون‏فردی قابل ملاحظه‏ای نیز با یکدیگر دارند:</a:t>
            </a:r>
            <a:endParaRPr lang="en-US" sz="6200" dirty="0">
              <a:cs typeface="B Nazanin" pitchFamily="2" charset="-78"/>
            </a:endParaRPr>
          </a:p>
          <a:p>
            <a:pPr algn="r" rtl="1"/>
            <a:r>
              <a:rPr lang="fa-IR" sz="6200" dirty="0" smtClean="0">
                <a:cs typeface="B Nazanin" pitchFamily="2" charset="-78"/>
              </a:rPr>
              <a:t>انسان در تأثیر پذیری دائم عوامل درونی و بیرونی است. عوامل درونی همان نعمت های خدادادی است که انسان وقتی به دنیا می‏آید می‏آورد.  عوامل بیرونی یعنی همان محیط اجتماعی و فرهنگی و... که که او را احاطه کرده اند. </a:t>
            </a:r>
            <a:endParaRPr lang="en-US" sz="6200" dirty="0" smtClean="0">
              <a:cs typeface="B Nazanin" pitchFamily="2" charset="-78"/>
            </a:endParaRPr>
          </a:p>
          <a:p>
            <a:pPr algn="r" rtl="1"/>
            <a:r>
              <a:rPr lang="fa-IR" sz="6200" dirty="0" smtClean="0">
                <a:cs typeface="B Nazanin" pitchFamily="2" charset="-78"/>
              </a:rPr>
              <a:t>4.رشد </a:t>
            </a:r>
            <a:r>
              <a:rPr lang="fa-IR" sz="6200" dirty="0">
                <a:cs typeface="B Nazanin" pitchFamily="2" charset="-78"/>
              </a:rPr>
              <a:t>آدمی نه صرفاَ ناشی از محیط ونه صرفاً امری زیستی و تابع الگویی جهان شمول است بلکه ماهیتی منعطف و قابل شناسایی دارد:</a:t>
            </a:r>
            <a:endParaRPr lang="en-US" sz="6200" dirty="0">
              <a:cs typeface="B Nazanin" pitchFamily="2" charset="-78"/>
            </a:endParaRPr>
          </a:p>
          <a:p>
            <a:pPr algn="r" rtl="1"/>
            <a:r>
              <a:rPr lang="fa-IR" sz="6200" dirty="0">
                <a:cs typeface="B Nazanin" pitchFamily="2" charset="-78"/>
              </a:rPr>
              <a:t>رشد فرایندی مرحله‏ای و مداوم است. دارای جنبه های کمی و کیفی است. پایین‏ترین مرحله رشد، در بعد جسمانی است و بالاترین مرحله هماهنگی و انسجام موزون میان همه‏ی ابعاد وجودی انسان است</a:t>
            </a:r>
            <a:r>
              <a:rPr lang="fa-IR" sz="6200" dirty="0" smtClean="0">
                <a:cs typeface="B Nazanin" pitchFamily="2" charset="-78"/>
              </a:rPr>
              <a:t>.</a:t>
            </a:r>
            <a:endParaRPr lang="en-US" dirty="0"/>
          </a:p>
        </p:txBody>
      </p:sp>
    </p:spTree>
    <p:extLst>
      <p:ext uri="{BB962C8B-B14F-4D97-AF65-F5344CB8AC3E}">
        <p14:creationId xmlns:p14="http://schemas.microsoft.com/office/powerpoint/2010/main" val="653101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r>
              <a:rPr lang="fa-IR" b="1" dirty="0" smtClean="0">
                <a:solidFill>
                  <a:srgbClr val="FF0000"/>
                </a:solidFill>
                <a:cs typeface="B Nazanin" pitchFamily="2" charset="-78"/>
              </a:rPr>
              <a:t>مبانی روان شناختی</a:t>
            </a:r>
            <a:endParaRPr lang="en-US" dirty="0">
              <a:solidFill>
                <a:srgbClr val="FF0000"/>
              </a:solidFill>
            </a:endParaRPr>
          </a:p>
        </p:txBody>
      </p:sp>
      <p:sp>
        <p:nvSpPr>
          <p:cNvPr id="3" name="Content Placeholder 2"/>
          <p:cNvSpPr>
            <a:spLocks noGrp="1"/>
          </p:cNvSpPr>
          <p:nvPr>
            <p:ph idx="1"/>
          </p:nvPr>
        </p:nvSpPr>
        <p:spPr/>
        <p:txBody>
          <a:bodyPr>
            <a:normAutofit fontScale="32500" lnSpcReduction="20000"/>
          </a:bodyPr>
          <a:lstStyle/>
          <a:p>
            <a:pPr algn="r" rtl="1"/>
            <a:endParaRPr lang="en-US" dirty="0" smtClean="0">
              <a:cs typeface="B Nazanin" pitchFamily="2" charset="-78"/>
            </a:endParaRPr>
          </a:p>
          <a:p>
            <a:pPr algn="r" rtl="1"/>
            <a:r>
              <a:rPr lang="fa-IR" sz="8000" b="1" dirty="0" smtClean="0">
                <a:solidFill>
                  <a:srgbClr val="002060"/>
                </a:solidFill>
                <a:cs typeface="B Nazanin" pitchFamily="2" charset="-78"/>
              </a:rPr>
              <a:t>5. یادگیری یکی از ظرفیت‏های وجودی آدمی و منشأ اصلی بسیاری از تحولات در ابعاد وجودی اوست:</a:t>
            </a:r>
            <a:endParaRPr lang="en-US" sz="8000" b="1" dirty="0" smtClean="0">
              <a:solidFill>
                <a:srgbClr val="002060"/>
              </a:solidFill>
              <a:cs typeface="B Nazanin" pitchFamily="2" charset="-78"/>
            </a:endParaRPr>
          </a:p>
          <a:p>
            <a:pPr algn="r" rtl="1"/>
            <a:r>
              <a:rPr lang="fa-IR" sz="8000" dirty="0" smtClean="0">
                <a:cs typeface="B Nazanin" pitchFamily="2" charset="-78"/>
              </a:rPr>
              <a:t>یادگیری که حاصل ارتباط متقابل طبیعت و عوامل محیطی با اراده و عمل آدمی است و فرایندی مادام‏العمر است و در زمینه ی اجتماعی رخ می‏دهد و وابسته به زمینه است.</a:t>
            </a:r>
          </a:p>
          <a:p>
            <a:pPr algn="r" rtl="1"/>
            <a:endParaRPr lang="en-US" sz="8000" dirty="0" smtClean="0">
              <a:cs typeface="B Nazanin" pitchFamily="2" charset="-78"/>
            </a:endParaRPr>
          </a:p>
          <a:p>
            <a:pPr algn="r" rtl="1"/>
            <a:r>
              <a:rPr lang="fa-IR" sz="8000" b="1" dirty="0" smtClean="0">
                <a:solidFill>
                  <a:srgbClr val="002060"/>
                </a:solidFill>
                <a:cs typeface="B Nazanin" pitchFamily="2" charset="-78"/>
              </a:rPr>
              <a:t>6.شخصیت (هویت)، ترکیبی پیچیده، پویا و حاصل تعامل ارادۀ فرد با عوامل زیستی، اجتماعی، فرهنگی، شناختی و روانی است:</a:t>
            </a:r>
            <a:endParaRPr lang="en-US" sz="8000" b="1" dirty="0" smtClean="0">
              <a:solidFill>
                <a:srgbClr val="002060"/>
              </a:solidFill>
              <a:cs typeface="B Nazanin" pitchFamily="2" charset="-78"/>
            </a:endParaRPr>
          </a:p>
          <a:p>
            <a:pPr algn="r" rtl="1"/>
            <a:r>
              <a:rPr lang="fa-IR" sz="8000" dirty="0" smtClean="0">
                <a:cs typeface="B Nazanin" pitchFamily="2" charset="-78"/>
              </a:rPr>
              <a:t>شخصیت انسان که همان هویت اوست، دارای ابعاد و جنبه‏های گوناگون و در همچنین دارای وحدتی یکپارچه است. میان جنبه‏های متعدد فردی، جمعی، عاطفی، عقلانی، اجتماعی، معنوی و... ارتباط و پیوستگی وجود دارد.</a:t>
            </a:r>
            <a:endParaRPr lang="en-US" dirty="0" smtClean="0"/>
          </a:p>
          <a:p>
            <a:endParaRPr lang="en-US" dirty="0"/>
          </a:p>
        </p:txBody>
      </p:sp>
    </p:spTree>
    <p:extLst>
      <p:ext uri="{BB962C8B-B14F-4D97-AF65-F5344CB8AC3E}">
        <p14:creationId xmlns:p14="http://schemas.microsoft.com/office/powerpoint/2010/main" val="3781944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smtClean="0">
                <a:solidFill>
                  <a:srgbClr val="FF0000"/>
                </a:solidFill>
                <a:cs typeface="B Nazanin" pitchFamily="2" charset="-78"/>
              </a:rPr>
              <a:t>مبانی روان شناختی</a:t>
            </a:r>
            <a:endParaRPr lang="en-US"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algn="r" rtl="1"/>
            <a:endParaRPr lang="en-US" dirty="0" smtClean="0">
              <a:cs typeface="B Nazanin" pitchFamily="2" charset="-78"/>
            </a:endParaRPr>
          </a:p>
          <a:p>
            <a:pPr algn="r" rtl="1"/>
            <a:r>
              <a:rPr lang="fa-IR" b="1" dirty="0" smtClean="0">
                <a:solidFill>
                  <a:srgbClr val="002060"/>
                </a:solidFill>
                <a:cs typeface="B Nazanin" pitchFamily="2" charset="-78"/>
              </a:rPr>
              <a:t>7. انگیزش و میل درونی برپایۀ شناخت و اراده از مبادی مهم عمل آدمی است.</a:t>
            </a:r>
            <a:endParaRPr lang="en-US" b="1" dirty="0" smtClean="0">
              <a:solidFill>
                <a:srgbClr val="002060"/>
              </a:solidFill>
              <a:cs typeface="B Nazanin" pitchFamily="2" charset="-78"/>
            </a:endParaRPr>
          </a:p>
          <a:p>
            <a:pPr algn="r" rtl="1"/>
            <a:r>
              <a:rPr lang="fa-IR" dirty="0" smtClean="0">
                <a:cs typeface="B Nazanin" pitchFamily="2" charset="-78"/>
              </a:rPr>
              <a:t>روان‏شناسان عوملی که سبب عمل و فعالیت فرد می‏شوند را انگیزش نامیده‏اند</a:t>
            </a:r>
          </a:p>
          <a:p>
            <a:pPr algn="r" rtl="1"/>
            <a:endParaRPr lang="en-US" dirty="0" smtClean="0">
              <a:cs typeface="B Nazanin" pitchFamily="2" charset="-78"/>
            </a:endParaRPr>
          </a:p>
          <a:p>
            <a:pPr lvl="0" algn="r" rtl="1"/>
            <a:r>
              <a:rPr lang="fa-IR" dirty="0" smtClean="0">
                <a:cs typeface="B Nazanin" pitchFamily="2" charset="-78"/>
              </a:rPr>
              <a:t>انگیزش متأثر از هدف انسان و نحوۀ شناخت آدمی از آن است</a:t>
            </a:r>
            <a:endParaRPr lang="en-US" dirty="0" smtClean="0">
              <a:cs typeface="B Nazanin" pitchFamily="2" charset="-78"/>
            </a:endParaRPr>
          </a:p>
          <a:p>
            <a:pPr lvl="0" algn="r" rtl="1"/>
            <a:r>
              <a:rPr lang="fa-IR" dirty="0" smtClean="0">
                <a:cs typeface="B Nazanin" pitchFamily="2" charset="-78"/>
              </a:rPr>
              <a:t>انگیزش تحت تأثیر روابط فردی و هویت انسان است</a:t>
            </a:r>
            <a:endParaRPr lang="en-US" dirty="0" smtClean="0">
              <a:cs typeface="B Nazanin" pitchFamily="2" charset="-78"/>
            </a:endParaRPr>
          </a:p>
          <a:p>
            <a:pPr lvl="0" algn="r" rtl="1"/>
            <a:r>
              <a:rPr lang="fa-IR" dirty="0" smtClean="0">
                <a:cs typeface="B Nazanin" pitchFamily="2" charset="-78"/>
              </a:rPr>
              <a:t>انگیزش تحت تأثیر خودپندارۀ انسان است</a:t>
            </a:r>
            <a:endParaRPr lang="en-US" dirty="0" smtClean="0">
              <a:cs typeface="B Nazanin" pitchFamily="2" charset="-78"/>
            </a:endParaRPr>
          </a:p>
          <a:p>
            <a:pPr lvl="0" algn="r" rtl="1"/>
            <a:r>
              <a:rPr lang="fa-IR" dirty="0" smtClean="0">
                <a:cs typeface="B Nazanin" pitchFamily="2" charset="-78"/>
              </a:rPr>
              <a:t>تأکید زیاد بر انگیزه‏های عوامل بیرونی، موجب غفلت از منابع سرشار انگیزنده‏های درونی می‏شود.</a:t>
            </a:r>
            <a:endParaRPr lang="en-US" dirty="0" smtClean="0">
              <a:cs typeface="B Nazanin" pitchFamily="2" charset="-78"/>
            </a:endParaRPr>
          </a:p>
          <a:p>
            <a:pPr lvl="0" algn="r" rtl="1"/>
            <a:r>
              <a:rPr lang="fa-IR" dirty="0" smtClean="0">
                <a:cs typeface="B Nazanin" pitchFamily="2" charset="-78"/>
              </a:rPr>
              <a:t>در انگیزش، کیفیت رفتار تحت تأثیر قدرت تفکر و انتخاب و مسئولیت‏پذیری فرد است</a:t>
            </a:r>
            <a:endParaRPr lang="en-US" dirty="0" smtClean="0">
              <a:cs typeface="B Nazanin" pitchFamily="2" charset="-78"/>
            </a:endParaRPr>
          </a:p>
          <a:p>
            <a:pPr algn="r" rtl="1"/>
            <a:r>
              <a:rPr lang="fa-IR" dirty="0" smtClean="0">
                <a:cs typeface="B Nazanin" pitchFamily="2" charset="-78"/>
              </a:rPr>
              <a:t> </a:t>
            </a:r>
            <a:endParaRPr lang="en-US" dirty="0" smtClean="0">
              <a:cs typeface="B Nazanin" pitchFamily="2" charset="-78"/>
            </a:endParaRPr>
          </a:p>
          <a:p>
            <a:endParaRPr lang="en-US" dirty="0"/>
          </a:p>
        </p:txBody>
      </p:sp>
    </p:spTree>
    <p:extLst>
      <p:ext uri="{BB962C8B-B14F-4D97-AF65-F5344CB8AC3E}">
        <p14:creationId xmlns:p14="http://schemas.microsoft.com/office/powerpoint/2010/main" val="18605044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80728"/>
            <a:ext cx="8229600" cy="436910"/>
          </a:xfrm>
        </p:spPr>
        <p:txBody>
          <a:bodyPr>
            <a:normAutofit fontScale="90000"/>
          </a:bodyPr>
          <a:lstStyle/>
          <a:p>
            <a:pPr rtl="1"/>
            <a:r>
              <a:rPr lang="fa-IR" sz="3100" b="1" dirty="0" smtClean="0">
                <a:solidFill>
                  <a:srgbClr val="FF0000"/>
                </a:solidFill>
                <a:cs typeface="B Nazanin" pitchFamily="2" charset="-78"/>
              </a:rPr>
              <a:t>مبانی جامعه‏شناختی</a:t>
            </a:r>
            <a:r>
              <a:rPr lang="en-US" dirty="0" smtClean="0">
                <a:solidFill>
                  <a:srgbClr val="FF0000"/>
                </a:solidFill>
              </a:rPr>
              <a:t/>
            </a:r>
            <a:br>
              <a:rPr lang="en-US" dirty="0" smtClean="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algn="r" rtl="1"/>
            <a:r>
              <a:rPr lang="fa-IR" dirty="0" smtClean="0">
                <a:cs typeface="B Nazanin" pitchFamily="2" charset="-78"/>
              </a:rPr>
              <a:t>1.جامعه </a:t>
            </a:r>
            <a:r>
              <a:rPr lang="fa-IR" dirty="0">
                <a:cs typeface="B Nazanin" pitchFamily="2" charset="-78"/>
              </a:rPr>
              <a:t>حیاتی مستقل از حیات فردی آحاد خود دارد:</a:t>
            </a:r>
            <a:endParaRPr lang="en-US" dirty="0">
              <a:cs typeface="B Nazanin" pitchFamily="2" charset="-78"/>
            </a:endParaRPr>
          </a:p>
          <a:p>
            <a:pPr algn="r" rtl="1"/>
            <a:r>
              <a:rPr lang="fa-IR" dirty="0" smtClean="0">
                <a:solidFill>
                  <a:srgbClr val="002060"/>
                </a:solidFill>
                <a:cs typeface="B Nazanin" pitchFamily="2" charset="-78"/>
              </a:rPr>
              <a:t>ا</a:t>
            </a:r>
            <a:r>
              <a:rPr lang="fa-IR" sz="2600" dirty="0" smtClean="0">
                <a:solidFill>
                  <a:srgbClr val="002060"/>
                </a:solidFill>
                <a:cs typeface="B Nazanin" pitchFamily="2" charset="-78"/>
              </a:rPr>
              <a:t>نسان </a:t>
            </a:r>
            <a:r>
              <a:rPr lang="fa-IR" sz="2600" dirty="0">
                <a:solidFill>
                  <a:srgbClr val="002060"/>
                </a:solidFill>
                <a:cs typeface="B Nazanin" pitchFamily="2" charset="-78"/>
              </a:rPr>
              <a:t>در جامعه با دو حیات یا دو روح زندگی می‏کند، 1.حیات و روح فردی ( که همین حرکات جوهری طبیعت و ارادۀ شخصی و عمل فردی انسان است ) 2.حیات وروح جمعی ( که زندگی اجتماعی انسان و هویت جمعی انسان را تشکیل می‏دهد ).بین فرد و جامعه رابطۀ حقیقی برقرار است، نه قراردادی</a:t>
            </a:r>
            <a:r>
              <a:rPr lang="fa-IR" sz="2600" dirty="0" smtClean="0">
                <a:solidFill>
                  <a:srgbClr val="002060"/>
                </a:solidFill>
                <a:cs typeface="B Nazanin" pitchFamily="2" charset="-78"/>
              </a:rPr>
              <a:t>.</a:t>
            </a:r>
          </a:p>
          <a:p>
            <a:pPr algn="r" rtl="1"/>
            <a:endParaRPr lang="en-US" dirty="0">
              <a:cs typeface="B Nazanin" pitchFamily="2" charset="-78"/>
            </a:endParaRPr>
          </a:p>
          <a:p>
            <a:pPr algn="r" rtl="1"/>
            <a:r>
              <a:rPr lang="fa-IR" dirty="0">
                <a:cs typeface="B Nazanin" pitchFamily="2" charset="-78"/>
              </a:rPr>
              <a:t>2.انسان با محیط ( جامعه ) و آحاد آن تعامل فعال دارد</a:t>
            </a:r>
            <a:r>
              <a:rPr lang="fa-IR" dirty="0" smtClean="0">
                <a:cs typeface="B Nazanin" pitchFamily="2" charset="-78"/>
              </a:rPr>
              <a:t>:</a:t>
            </a:r>
          </a:p>
          <a:p>
            <a:pPr algn="r" rtl="1"/>
            <a:endParaRPr lang="en-US" dirty="0">
              <a:cs typeface="B Nazanin" pitchFamily="2" charset="-78"/>
            </a:endParaRPr>
          </a:p>
          <a:p>
            <a:pPr algn="r" rtl="1"/>
            <a:r>
              <a:rPr lang="fa-IR" dirty="0" smtClean="0">
                <a:cs typeface="B Nazanin" pitchFamily="2" charset="-78"/>
              </a:rPr>
              <a:t>3.نسبت </a:t>
            </a:r>
            <a:r>
              <a:rPr lang="fa-IR" dirty="0">
                <a:cs typeface="B Nazanin" pitchFamily="2" charset="-78"/>
              </a:rPr>
              <a:t>فرد </a:t>
            </a:r>
            <a:r>
              <a:rPr lang="fa-IR" dirty="0" smtClean="0">
                <a:cs typeface="B Nazanin" pitchFamily="2" charset="-78"/>
              </a:rPr>
              <a:t>و جامعه </a:t>
            </a:r>
            <a:r>
              <a:rPr lang="fa-IR" dirty="0">
                <a:cs typeface="B Nazanin" pitchFamily="2" charset="-78"/>
              </a:rPr>
              <a:t>نسبت وحدت و کثرت است:</a:t>
            </a:r>
            <a:endParaRPr lang="en-US" dirty="0">
              <a:cs typeface="B Nazanin" pitchFamily="2" charset="-78"/>
            </a:endParaRPr>
          </a:p>
          <a:p>
            <a:pPr algn="r" rtl="1"/>
            <a:r>
              <a:rPr lang="fa-IR" sz="2600" dirty="0">
                <a:solidFill>
                  <a:srgbClr val="002060"/>
                </a:solidFill>
                <a:cs typeface="B Nazanin" pitchFamily="2" charset="-78"/>
              </a:rPr>
              <a:t>انسان دارای بعد جمعی می‏باشد یعنی همان هویت جمعی که به دلیل تشابهات و اشتراکات با دیگران این هویت را کسب می‏کنیم که رفته رفته هویت ملی را می‏سازد و اما انسان در کنار توجه به بعد جمعی دارای بعد فردی هم هست که تنوع و کثرت را نشان می‏دهد. </a:t>
            </a:r>
            <a:endParaRPr lang="fa-IR" sz="2600" dirty="0" smtClean="0">
              <a:solidFill>
                <a:srgbClr val="002060"/>
              </a:solidFill>
              <a:cs typeface="B Nazanin" pitchFamily="2" charset="-78"/>
            </a:endParaRPr>
          </a:p>
          <a:p>
            <a:pPr algn="r" rtl="1"/>
            <a:endParaRPr lang="en-US" dirty="0">
              <a:cs typeface="B Nazanin" pitchFamily="2" charset="-78"/>
            </a:endParaRPr>
          </a:p>
          <a:p>
            <a:pPr algn="r" rtl="1"/>
            <a:r>
              <a:rPr lang="fa-IR" dirty="0">
                <a:cs typeface="B Nazanin" pitchFamily="2" charset="-78"/>
              </a:rPr>
              <a:t>4.نهادها، ساختارها و فرایندهای اجتماعی در نحوۀ عمل افراد در موقعیت‏های زندگی تأثیرگذار است</a:t>
            </a:r>
            <a:r>
              <a:rPr lang="fa-IR" dirty="0" smtClean="0">
                <a:cs typeface="B Nazanin" pitchFamily="2" charset="-78"/>
              </a:rPr>
              <a:t>:</a:t>
            </a:r>
            <a:endParaRPr lang="en-US" dirty="0">
              <a:cs typeface="B Nazanin" pitchFamily="2" charset="-78"/>
            </a:endParaRPr>
          </a:p>
        </p:txBody>
      </p:sp>
    </p:spTree>
    <p:extLst>
      <p:ext uri="{BB962C8B-B14F-4D97-AF65-F5344CB8AC3E}">
        <p14:creationId xmlns:p14="http://schemas.microsoft.com/office/powerpoint/2010/main" val="13864534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smtClean="0">
                <a:cs typeface="B Nazanin" pitchFamily="2" charset="-78"/>
              </a:rPr>
              <a:t>مبانی جامعه‏شناختی</a:t>
            </a:r>
            <a:endParaRPr lang="en-US" dirty="0"/>
          </a:p>
        </p:txBody>
      </p:sp>
      <p:sp>
        <p:nvSpPr>
          <p:cNvPr id="3" name="Content Placeholder 2"/>
          <p:cNvSpPr>
            <a:spLocks noGrp="1"/>
          </p:cNvSpPr>
          <p:nvPr>
            <p:ph idx="1"/>
          </p:nvPr>
        </p:nvSpPr>
        <p:spPr/>
        <p:txBody>
          <a:bodyPr>
            <a:noAutofit/>
          </a:bodyPr>
          <a:lstStyle/>
          <a:p>
            <a:pPr algn="r" rtl="1"/>
            <a:r>
              <a:rPr lang="fa-IR" sz="2000" dirty="0" smtClean="0">
                <a:cs typeface="B Nazanin" pitchFamily="2" charset="-78"/>
              </a:rPr>
              <a:t>5. زمینه‏سازی برای کسب شایستگی‏ها توسط شهروندان جامعۀ اسلامی عامل تحرک اجتماعی است:</a:t>
            </a:r>
            <a:endParaRPr lang="en-US" sz="2000" dirty="0" smtClean="0">
              <a:cs typeface="B Nazanin" pitchFamily="2" charset="-78"/>
            </a:endParaRPr>
          </a:p>
          <a:p>
            <a:pPr algn="r" rtl="1"/>
            <a:r>
              <a:rPr lang="fa-IR" sz="2000" dirty="0" smtClean="0">
                <a:cs typeface="B Nazanin" pitchFamily="2" charset="-78"/>
              </a:rPr>
              <a:t>همه‏ی افراد جامعه توانایی و حق آن را دارد تا در مسیر شکوفا شدن شایستگی های خود و به تحرکات اجتماعی بالاتر برسند. از این رونظام تربیت باید زمینۀ شناخت و تعالی مستمر ظرفیت‏های متربیان را فراهم کند.</a:t>
            </a:r>
            <a:endParaRPr lang="en-US" sz="2000" dirty="0" smtClean="0">
              <a:cs typeface="B Nazanin" pitchFamily="2" charset="-78"/>
            </a:endParaRPr>
          </a:p>
          <a:p>
            <a:pPr algn="r" rtl="1"/>
            <a:r>
              <a:rPr lang="fa-IR" sz="2000" dirty="0" smtClean="0">
                <a:cs typeface="B Nazanin" pitchFamily="2" charset="-78"/>
              </a:rPr>
              <a:t>6. نهادهای اجتماعی دارای غایت مشترک‏اند، و کارکرد همدیگر را در راستای غایت تکمیل می‏کنند:</a:t>
            </a:r>
            <a:endParaRPr lang="en-US" sz="2000" dirty="0" smtClean="0">
              <a:cs typeface="B Nazanin" pitchFamily="2" charset="-78"/>
            </a:endParaRPr>
          </a:p>
          <a:p>
            <a:pPr algn="r" rtl="1"/>
            <a:r>
              <a:rPr lang="fa-IR" sz="2000" dirty="0" smtClean="0">
                <a:cs typeface="B Nazanin" pitchFamily="2" charset="-78"/>
              </a:rPr>
              <a:t>همۀ نهادهای مختلف موجود در جامعه که دارای وظیفه ی متفاوتی اما مکمل با بقیه انجام می دهند، همگی در جهت رسیدن به یک هدف غایت مشترک که همان تحقق حیات طیبه می‏باشد است؛ بنابراین نمی توانیم نقص یک بخش را با تقویت بخش دیگری جبران کنیم.</a:t>
            </a:r>
            <a:endParaRPr lang="en-US" sz="2000" dirty="0" smtClean="0">
              <a:cs typeface="B Nazanin" pitchFamily="2" charset="-78"/>
            </a:endParaRPr>
          </a:p>
          <a:p>
            <a:pPr algn="r" rtl="1"/>
            <a:r>
              <a:rPr lang="fa-IR" sz="2000" dirty="0" smtClean="0">
                <a:cs typeface="B Nazanin" pitchFamily="2" charset="-78"/>
              </a:rPr>
              <a:t>7. نهاد خانواده که نقش غیرقابل انکاری در تربیت برعهده دارد،  یکی از از نهاد های بنیادی جامعه به شمار می‏آید:</a:t>
            </a:r>
            <a:endParaRPr lang="en-US" sz="2000" dirty="0">
              <a:cs typeface="B Nazanin" pitchFamily="2" charset="-78"/>
            </a:endParaRPr>
          </a:p>
        </p:txBody>
      </p:sp>
    </p:spTree>
    <p:extLst>
      <p:ext uri="{BB962C8B-B14F-4D97-AF65-F5344CB8AC3E}">
        <p14:creationId xmlns:p14="http://schemas.microsoft.com/office/powerpoint/2010/main" val="9583766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smtClean="0">
                <a:cs typeface="B Nazanin" pitchFamily="2" charset="-78"/>
              </a:rPr>
              <a:t>مبانی جامعه‏شناختی</a:t>
            </a:r>
            <a:endParaRPr lang="en-US" dirty="0"/>
          </a:p>
        </p:txBody>
      </p:sp>
      <p:sp>
        <p:nvSpPr>
          <p:cNvPr id="3" name="Content Placeholder 2"/>
          <p:cNvSpPr>
            <a:spLocks noGrp="1"/>
          </p:cNvSpPr>
          <p:nvPr>
            <p:ph idx="1"/>
          </p:nvPr>
        </p:nvSpPr>
        <p:spPr/>
        <p:txBody>
          <a:bodyPr>
            <a:normAutofit fontScale="70000" lnSpcReduction="20000"/>
          </a:bodyPr>
          <a:lstStyle/>
          <a:p>
            <a:pPr algn="r" rtl="1"/>
            <a:endParaRPr lang="en-US" dirty="0" smtClean="0">
              <a:cs typeface="B Nazanin" pitchFamily="2" charset="-78"/>
            </a:endParaRPr>
          </a:p>
          <a:p>
            <a:pPr algn="r" rtl="1"/>
            <a:r>
              <a:rPr lang="fa-IR" sz="4200" dirty="0" smtClean="0">
                <a:solidFill>
                  <a:srgbClr val="FF0000"/>
                </a:solidFill>
                <a:cs typeface="B Nazanin" pitchFamily="2" charset="-78"/>
              </a:rPr>
              <a:t> 8. در روند شکل‏گیری و تحول جامعه باید بین فرایند انسجام اجتماعی و تمایز‏یافتگی براساس اصل وحدت در کثرت و کثرت در وحدت، جمع نمود:</a:t>
            </a:r>
          </a:p>
          <a:p>
            <a:pPr algn="r" rtl="1"/>
            <a:endParaRPr lang="en-US" sz="4200" dirty="0" smtClean="0">
              <a:solidFill>
                <a:srgbClr val="FF0000"/>
              </a:solidFill>
              <a:cs typeface="B Nazanin" pitchFamily="2" charset="-78"/>
            </a:endParaRPr>
          </a:p>
          <a:p>
            <a:pPr algn="r" rtl="1"/>
            <a:r>
              <a:rPr lang="fa-IR" dirty="0" smtClean="0">
                <a:cs typeface="B Nazanin" pitchFamily="2" charset="-78"/>
              </a:rPr>
              <a:t>در روند شکل گیری  وتغییرات در جامعه دو جریان کلان نقش دارند:</a:t>
            </a:r>
          </a:p>
          <a:p>
            <a:pPr algn="r" rtl="1"/>
            <a:endParaRPr lang="fa-IR" dirty="0" smtClean="0">
              <a:cs typeface="B Nazanin" pitchFamily="2" charset="-78"/>
            </a:endParaRPr>
          </a:p>
          <a:p>
            <a:pPr algn="r" rtl="1"/>
            <a:r>
              <a:rPr lang="fa-IR" dirty="0" smtClean="0">
                <a:cs typeface="B Nazanin" pitchFamily="2" charset="-78"/>
              </a:rPr>
              <a:t>1. نسجام اجتماعی: که پیوند بین افراد جامعه و پیوستگی و همبستگی را نشان می دهد.</a:t>
            </a:r>
          </a:p>
          <a:p>
            <a:pPr algn="r" rtl="1"/>
            <a:endParaRPr lang="fa-IR" dirty="0" smtClean="0">
              <a:cs typeface="B Nazanin" pitchFamily="2" charset="-78"/>
            </a:endParaRPr>
          </a:p>
          <a:p>
            <a:pPr algn="r" rtl="1"/>
            <a:r>
              <a:rPr lang="fa-IR" dirty="0" smtClean="0">
                <a:cs typeface="B Nazanin" pitchFamily="2" charset="-78"/>
              </a:rPr>
              <a:t>2. فرایند تمایز‏یافتگی: که تمایز بین افراد جامعه، واحدهای اجتماعی ، گروه ها و احزاب ها، خرده فرهنگ ها و... را ایجاد می کند. در جامعه  هم انسجام و هم تمایز یافتگی هردو در عین وحدت در کثرت و کثرث در وحدت وجود دارند.</a:t>
            </a:r>
            <a:endParaRPr lang="en-US" dirty="0" smtClean="0">
              <a:cs typeface="B Nazanin" pitchFamily="2" charset="-78"/>
            </a:endParaRPr>
          </a:p>
          <a:p>
            <a:pPr algn="r" rtl="1"/>
            <a:r>
              <a:rPr lang="fa-IR" dirty="0" smtClean="0">
                <a:cs typeface="B Nazanin" pitchFamily="2" charset="-78"/>
              </a:rPr>
              <a:t> </a:t>
            </a:r>
            <a:endParaRPr lang="en-US" dirty="0" smtClean="0">
              <a:cs typeface="B Nazanin" pitchFamily="2" charset="-78"/>
            </a:endParaRPr>
          </a:p>
          <a:p>
            <a:endParaRPr lang="en-US" dirty="0"/>
          </a:p>
        </p:txBody>
      </p:sp>
    </p:spTree>
    <p:extLst>
      <p:ext uri="{BB962C8B-B14F-4D97-AF65-F5344CB8AC3E}">
        <p14:creationId xmlns:p14="http://schemas.microsoft.com/office/powerpoint/2010/main" val="815883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6712"/>
            <a:ext cx="8229600" cy="1152128"/>
          </a:xfrm>
        </p:spPr>
        <p:txBody>
          <a:bodyPr>
            <a:normAutofit fontScale="90000"/>
          </a:bodyPr>
          <a:lstStyle/>
          <a:p>
            <a:r>
              <a:rPr lang="fa-IR" dirty="0">
                <a:solidFill>
                  <a:srgbClr val="FF0000"/>
                </a:solidFill>
                <a:cs typeface="B Nazanin" pitchFamily="2" charset="-78"/>
              </a:rPr>
              <a:t>برخی از توفیقات قابل توجهی که تربیت رسمی وعمومی در جوامع امروزی داشته عبارتند از:</a:t>
            </a:r>
            <a:r>
              <a:rPr lang="en-US" dirty="0">
                <a:solidFill>
                  <a:srgbClr val="FF0000"/>
                </a:solidFill>
                <a:cs typeface="B Nazanin" pitchFamily="2" charset="-78"/>
              </a:rPr>
              <a:t/>
            </a:r>
            <a:br>
              <a:rPr lang="en-US" dirty="0">
                <a:solidFill>
                  <a:srgbClr val="FF0000"/>
                </a:solidFill>
                <a:cs typeface="B Nazanin" pitchFamily="2" charset="-78"/>
              </a:rPr>
            </a:br>
            <a:endParaRPr lang="en-US" dirty="0">
              <a:solidFill>
                <a:srgbClr val="FF0000"/>
              </a:solidFill>
            </a:endParaRPr>
          </a:p>
        </p:txBody>
      </p:sp>
      <p:sp>
        <p:nvSpPr>
          <p:cNvPr id="3" name="Content Placeholder 2"/>
          <p:cNvSpPr>
            <a:spLocks noGrp="1"/>
          </p:cNvSpPr>
          <p:nvPr>
            <p:ph idx="1"/>
          </p:nvPr>
        </p:nvSpPr>
        <p:spPr>
          <a:xfrm>
            <a:off x="457200" y="2060848"/>
            <a:ext cx="8229600" cy="4065315"/>
          </a:xfrm>
        </p:spPr>
        <p:txBody>
          <a:bodyPr/>
          <a:lstStyle/>
          <a:p>
            <a:pPr lvl="0" algn="r" rtl="1"/>
            <a:r>
              <a:rPr lang="fa-IR" dirty="0" smtClean="0">
                <a:solidFill>
                  <a:srgbClr val="002060"/>
                </a:solidFill>
                <a:cs typeface="B Nazanin" pitchFamily="2" charset="-78"/>
              </a:rPr>
              <a:t>ارتقای </a:t>
            </a:r>
            <a:r>
              <a:rPr lang="fa-IR" dirty="0">
                <a:solidFill>
                  <a:srgbClr val="002060"/>
                </a:solidFill>
                <a:cs typeface="B Nazanin" pitchFamily="2" charset="-78"/>
              </a:rPr>
              <a:t>فرهنگ عمومی</a:t>
            </a:r>
            <a:endParaRPr lang="en-US" dirty="0">
              <a:solidFill>
                <a:srgbClr val="002060"/>
              </a:solidFill>
              <a:cs typeface="B Nazanin" pitchFamily="2" charset="-78"/>
            </a:endParaRPr>
          </a:p>
          <a:p>
            <a:pPr lvl="0" algn="r" rtl="1"/>
            <a:r>
              <a:rPr lang="fa-IR" dirty="0">
                <a:solidFill>
                  <a:srgbClr val="002060"/>
                </a:solidFill>
                <a:cs typeface="B Nazanin" pitchFamily="2" charset="-78"/>
              </a:rPr>
              <a:t>نقش‏آفرینی در تحرک اجتماعی افراد طبقات مختلف و بسط عدالت اجتماعی</a:t>
            </a:r>
            <a:endParaRPr lang="en-US" dirty="0">
              <a:solidFill>
                <a:srgbClr val="002060"/>
              </a:solidFill>
              <a:cs typeface="B Nazanin" pitchFamily="2" charset="-78"/>
            </a:endParaRPr>
          </a:p>
          <a:p>
            <a:pPr lvl="0" algn="r" rtl="1"/>
            <a:r>
              <a:rPr lang="fa-IR" dirty="0">
                <a:solidFill>
                  <a:srgbClr val="002060"/>
                </a:solidFill>
                <a:cs typeface="B Nazanin" pitchFamily="2" charset="-78"/>
              </a:rPr>
              <a:t>کمک به ایجاد انسجام اجتماعی و وحدت ملّی</a:t>
            </a:r>
            <a:endParaRPr lang="en-US" dirty="0">
              <a:solidFill>
                <a:srgbClr val="002060"/>
              </a:solidFill>
              <a:cs typeface="B Nazanin" pitchFamily="2" charset="-78"/>
            </a:endParaRPr>
          </a:p>
          <a:p>
            <a:pPr lvl="0" algn="r" rtl="1"/>
            <a:r>
              <a:rPr lang="fa-IR" dirty="0">
                <a:solidFill>
                  <a:srgbClr val="002060"/>
                </a:solidFill>
                <a:cs typeface="B Nazanin" pitchFamily="2" charset="-78"/>
              </a:rPr>
              <a:t>تعمیم آموزش سواد و مهارت های اساسی زندگی</a:t>
            </a:r>
            <a:endParaRPr lang="en-US" dirty="0">
              <a:solidFill>
                <a:srgbClr val="002060"/>
              </a:solidFill>
              <a:cs typeface="B Nazanin" pitchFamily="2" charset="-78"/>
            </a:endParaRPr>
          </a:p>
          <a:p>
            <a:pPr lvl="0" algn="r" rtl="1"/>
            <a:r>
              <a:rPr lang="fa-IR" dirty="0">
                <a:solidFill>
                  <a:srgbClr val="002060"/>
                </a:solidFill>
                <a:cs typeface="B Nazanin" pitchFamily="2" charset="-78"/>
              </a:rPr>
              <a:t>کمک به گسترش روابط اجتماعی</a:t>
            </a:r>
            <a:endParaRPr lang="en-US" dirty="0">
              <a:solidFill>
                <a:srgbClr val="002060"/>
              </a:solidFill>
              <a:cs typeface="B Nazanin" pitchFamily="2" charset="-78"/>
            </a:endParaRPr>
          </a:p>
          <a:p>
            <a:endParaRPr lang="en-US" dirty="0"/>
          </a:p>
        </p:txBody>
      </p:sp>
    </p:spTree>
    <p:extLst>
      <p:ext uri="{BB962C8B-B14F-4D97-AF65-F5344CB8AC3E}">
        <p14:creationId xmlns:p14="http://schemas.microsoft.com/office/powerpoint/2010/main" val="2413691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100" b="1" dirty="0">
                <a:solidFill>
                  <a:srgbClr val="FF0000"/>
                </a:solidFill>
                <a:cs typeface="B Nazanin" pitchFamily="2" charset="-78"/>
              </a:rPr>
              <a:t>تربیت رسمی و عمومی در جمهوری اسلامی ایران</a:t>
            </a:r>
            <a:r>
              <a:rPr lang="en-US" sz="3100" b="1" dirty="0">
                <a:solidFill>
                  <a:srgbClr val="FF0000"/>
                </a:solidFill>
                <a:cs typeface="B Nazanin" pitchFamily="2" charset="-78"/>
              </a:rPr>
              <a:t/>
            </a:r>
            <a:br>
              <a:rPr lang="en-US" sz="3100" b="1" dirty="0">
                <a:solidFill>
                  <a:srgbClr val="FF0000"/>
                </a:solidFill>
                <a:cs typeface="B Nazanin" pitchFamily="2" charset="-78"/>
              </a:rPr>
            </a:br>
            <a:endParaRPr lang="en-US" sz="3100" dirty="0"/>
          </a:p>
        </p:txBody>
      </p:sp>
      <p:sp>
        <p:nvSpPr>
          <p:cNvPr id="3" name="Content Placeholder 2"/>
          <p:cNvSpPr>
            <a:spLocks noGrp="1"/>
          </p:cNvSpPr>
          <p:nvPr>
            <p:ph idx="1"/>
          </p:nvPr>
        </p:nvSpPr>
        <p:spPr/>
        <p:txBody>
          <a:bodyPr>
            <a:normAutofit lnSpcReduction="10000"/>
          </a:bodyPr>
          <a:lstStyle/>
          <a:p>
            <a:pPr algn="r" rtl="1"/>
            <a:r>
              <a:rPr lang="fa-IR" sz="2800" b="1" dirty="0">
                <a:solidFill>
                  <a:srgbClr val="002060"/>
                </a:solidFill>
                <a:cs typeface="B Nazanin" pitchFamily="2" charset="-78"/>
              </a:rPr>
              <a:t>تعریف :</a:t>
            </a:r>
            <a:endParaRPr lang="en-US" sz="2800" b="1" dirty="0">
              <a:solidFill>
                <a:srgbClr val="002060"/>
              </a:solidFill>
              <a:cs typeface="B Nazanin" pitchFamily="2" charset="-78"/>
            </a:endParaRPr>
          </a:p>
          <a:p>
            <a:pPr algn="r" rtl="1"/>
            <a:r>
              <a:rPr lang="fa-IR" b="1" dirty="0">
                <a:solidFill>
                  <a:srgbClr val="002060"/>
                </a:solidFill>
                <a:cs typeface="B Nazanin" pitchFamily="2" charset="-78"/>
              </a:rPr>
              <a:t>بخشی از جریان تربیت که به شکل سازماندهی شده، قانونی، عادلانه، همگانی و الزامی در مدرسه و با محوریت دولت اسلامی وبا مشارکت دیگر ارکان تربیت صورت می پذیرد، و با تأکید بر وجوه مشترک انسانی، اسلامی، ایرانی همراه با توجه به وجوه اختصاصی هویت متربیان، در پی آن است که مرتبه‏ای از آمادگی را برای تحقق مراتب حیات طیبه در ابعاد فردی و خانوادگی و اجتماعی به دست آورد، که تحصیل آن مرتبه، برای عموم افراد جامعه لازم می باشد</a:t>
            </a:r>
            <a:r>
              <a:rPr lang="fa-IR" b="1" dirty="0">
                <a:solidFill>
                  <a:srgbClr val="002060"/>
                </a:solidFill>
                <a:cs typeface="B Nazanin" pitchFamily="2" charset="-78"/>
              </a:rPr>
              <a:t>.</a:t>
            </a:r>
            <a:endParaRPr lang="en-US" b="1" dirty="0">
              <a:solidFill>
                <a:srgbClr val="002060"/>
              </a:solidFill>
              <a:cs typeface="B Nazanin" pitchFamily="2" charset="-78"/>
            </a:endParaRPr>
          </a:p>
          <a:p>
            <a:pPr algn="r"/>
            <a:endParaRPr lang="en-US" dirty="0"/>
          </a:p>
        </p:txBody>
      </p:sp>
    </p:spTree>
    <p:extLst>
      <p:ext uri="{BB962C8B-B14F-4D97-AF65-F5344CB8AC3E}">
        <p14:creationId xmlns:p14="http://schemas.microsoft.com/office/powerpoint/2010/main" val="2887529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fa-IR" b="1" dirty="0" smtClean="0">
                <a:solidFill>
                  <a:srgbClr val="FF0000"/>
                </a:solidFill>
                <a:cs typeface="B Nazanin" pitchFamily="2" charset="-78"/>
              </a:rPr>
              <a:t>ضرورت تربیت رسمی و عمومی </a:t>
            </a:r>
            <a:endParaRPr lang="en-US" b="1" dirty="0" smtClean="0">
              <a:solidFill>
                <a:srgbClr val="FF0000"/>
              </a:solidFill>
              <a:cs typeface="B Nazanin" pitchFamily="2" charset="-78"/>
            </a:endParaRPr>
          </a:p>
        </p:txBody>
      </p:sp>
      <p:sp>
        <p:nvSpPr>
          <p:cNvPr id="3" name="Content Placeholder 2"/>
          <p:cNvSpPr>
            <a:spLocks noGrp="1"/>
          </p:cNvSpPr>
          <p:nvPr>
            <p:ph idx="1"/>
          </p:nvPr>
        </p:nvSpPr>
        <p:spPr/>
        <p:txBody>
          <a:bodyPr>
            <a:normAutofit/>
          </a:bodyPr>
          <a:lstStyle/>
          <a:p>
            <a:pPr algn="r" rtl="1"/>
            <a:r>
              <a:rPr lang="fa-IR" dirty="0" smtClean="0">
                <a:solidFill>
                  <a:srgbClr val="002060"/>
                </a:solidFill>
              </a:rPr>
              <a:t>1</a:t>
            </a:r>
            <a:r>
              <a:rPr lang="fa-IR" sz="3300" b="1" dirty="0">
                <a:solidFill>
                  <a:srgbClr val="002060"/>
                </a:solidFill>
                <a:latin typeface="+mj-lt"/>
                <a:ea typeface="+mj-ea"/>
                <a:cs typeface="B Nazanin" pitchFamily="2" charset="-78"/>
              </a:rPr>
              <a:t>. بافت‏مندی یا تاریخمندی </a:t>
            </a:r>
            <a:r>
              <a:rPr lang="fa-IR" sz="3300" b="1" dirty="0" smtClean="0">
                <a:solidFill>
                  <a:srgbClr val="002060"/>
                </a:solidFill>
                <a:latin typeface="+mj-lt"/>
                <a:ea typeface="+mj-ea"/>
                <a:cs typeface="B Nazanin" pitchFamily="2" charset="-78"/>
              </a:rPr>
              <a:t>: </a:t>
            </a:r>
            <a:r>
              <a:rPr lang="fa-IR" sz="2400" b="1" dirty="0" smtClean="0">
                <a:solidFill>
                  <a:srgbClr val="00B0F0"/>
                </a:solidFill>
                <a:latin typeface="+mj-lt"/>
                <a:ea typeface="+mj-ea"/>
                <a:cs typeface="B Nazanin" pitchFamily="2" charset="-78"/>
              </a:rPr>
              <a:t>تربیت </a:t>
            </a:r>
            <a:r>
              <a:rPr lang="fa-IR" sz="2400" b="1" dirty="0">
                <a:solidFill>
                  <a:srgbClr val="00B0F0"/>
                </a:solidFill>
                <a:latin typeface="+mj-lt"/>
                <a:ea typeface="+mj-ea"/>
                <a:cs typeface="B Nazanin" pitchFamily="2" charset="-78"/>
              </a:rPr>
              <a:t>رسمی و عمومی امری جهان شمول و مطلق نیست، وابسته به زمینه و بافت است</a:t>
            </a:r>
            <a:r>
              <a:rPr lang="fa-IR" sz="2400" b="1" dirty="0" smtClean="0">
                <a:solidFill>
                  <a:srgbClr val="00B0F0"/>
                </a:solidFill>
                <a:latin typeface="+mj-lt"/>
                <a:ea typeface="+mj-ea"/>
                <a:cs typeface="B Nazanin" pitchFamily="2" charset="-78"/>
              </a:rPr>
              <a:t>.</a:t>
            </a:r>
          </a:p>
          <a:p>
            <a:pPr algn="r" rtl="1"/>
            <a:endParaRPr lang="en-US" sz="2400" b="1" dirty="0">
              <a:solidFill>
                <a:srgbClr val="00B0F0"/>
              </a:solidFill>
              <a:latin typeface="+mj-lt"/>
              <a:ea typeface="+mj-ea"/>
              <a:cs typeface="B Nazanin" pitchFamily="2" charset="-78"/>
            </a:endParaRPr>
          </a:p>
          <a:p>
            <a:pPr algn="r" rtl="1"/>
            <a:r>
              <a:rPr lang="fa-IR" sz="3300" b="1" dirty="0">
                <a:solidFill>
                  <a:srgbClr val="002060"/>
                </a:solidFill>
                <a:latin typeface="+mj-lt"/>
                <a:ea typeface="+mj-ea"/>
                <a:cs typeface="B Nazanin" pitchFamily="2" charset="-78"/>
              </a:rPr>
              <a:t>2. داشتن </a:t>
            </a:r>
            <a:r>
              <a:rPr lang="fa-IR" sz="3300" b="1" dirty="0" smtClean="0">
                <a:solidFill>
                  <a:srgbClr val="002060"/>
                </a:solidFill>
                <a:latin typeface="+mj-lt"/>
                <a:ea typeface="+mj-ea"/>
                <a:cs typeface="B Nazanin" pitchFamily="2" charset="-78"/>
              </a:rPr>
              <a:t>ویژگی‏ها </a:t>
            </a:r>
            <a:r>
              <a:rPr lang="fa-IR" sz="3300" b="1" dirty="0">
                <a:solidFill>
                  <a:srgbClr val="002060"/>
                </a:solidFill>
                <a:latin typeface="+mj-lt"/>
                <a:ea typeface="+mj-ea"/>
                <a:cs typeface="B Nazanin" pitchFamily="2" charset="-78"/>
              </a:rPr>
              <a:t>و اقتضائات خاص:</a:t>
            </a:r>
            <a:r>
              <a:rPr lang="fa-IR" sz="2400" b="1" dirty="0">
                <a:solidFill>
                  <a:srgbClr val="002060"/>
                </a:solidFill>
                <a:latin typeface="+mj-lt"/>
                <a:ea typeface="+mj-ea"/>
                <a:cs typeface="B Nazanin" pitchFamily="2" charset="-78"/>
              </a:rPr>
              <a:t> </a:t>
            </a:r>
            <a:r>
              <a:rPr lang="fa-IR" sz="2400" b="1" dirty="0">
                <a:solidFill>
                  <a:srgbClr val="00B0F0"/>
                </a:solidFill>
                <a:latin typeface="+mj-lt"/>
                <a:ea typeface="+mj-ea"/>
                <a:cs typeface="B Nazanin" pitchFamily="2" charset="-78"/>
              </a:rPr>
              <a:t>ارتباط با نظام اقتصادی، سیاسی، حقوقی و... دارد</a:t>
            </a:r>
            <a:r>
              <a:rPr lang="fa-IR" sz="2400" b="1" dirty="0" smtClean="0">
                <a:solidFill>
                  <a:srgbClr val="00B0F0"/>
                </a:solidFill>
                <a:latin typeface="+mj-lt"/>
                <a:ea typeface="+mj-ea"/>
                <a:cs typeface="B Nazanin" pitchFamily="2" charset="-78"/>
              </a:rPr>
              <a:t>.</a:t>
            </a:r>
          </a:p>
          <a:p>
            <a:pPr algn="r" rtl="1"/>
            <a:endParaRPr lang="en-US" sz="2400" b="1" dirty="0">
              <a:solidFill>
                <a:srgbClr val="00B0F0"/>
              </a:solidFill>
              <a:latin typeface="+mj-lt"/>
              <a:ea typeface="+mj-ea"/>
              <a:cs typeface="B Nazanin" pitchFamily="2" charset="-78"/>
            </a:endParaRPr>
          </a:p>
          <a:p>
            <a:pPr algn="r" rtl="1"/>
            <a:r>
              <a:rPr lang="fa-IR" sz="3300" b="1" dirty="0">
                <a:solidFill>
                  <a:srgbClr val="002060"/>
                </a:solidFill>
                <a:latin typeface="+mj-lt"/>
                <a:ea typeface="+mj-ea"/>
                <a:cs typeface="B Nazanin" pitchFamily="2" charset="-78"/>
              </a:rPr>
              <a:t>3. ناسازگاری درونی نظام تربیت رسمی: </a:t>
            </a:r>
            <a:r>
              <a:rPr lang="fa-IR" sz="2400" b="1" dirty="0">
                <a:solidFill>
                  <a:srgbClr val="00B0F0"/>
                </a:solidFill>
                <a:latin typeface="+mj-lt"/>
                <a:ea typeface="+mj-ea"/>
                <a:cs typeface="B Nazanin" pitchFamily="2" charset="-78"/>
              </a:rPr>
              <a:t>چون براساس نظام فکری و ارزش های اسلامی تکیه نکرده و از هر جهت وارداتی داشته است.</a:t>
            </a:r>
            <a:endParaRPr lang="en-US" sz="2400" b="1" dirty="0">
              <a:solidFill>
                <a:srgbClr val="00B0F0"/>
              </a:solidFill>
              <a:latin typeface="+mj-lt"/>
              <a:ea typeface="+mj-ea"/>
              <a:cs typeface="B Nazanin" pitchFamily="2" charset="-78"/>
            </a:endParaRPr>
          </a:p>
          <a:p>
            <a:pPr algn="r"/>
            <a:endParaRPr lang="en-US" dirty="0" smtClean="0">
              <a:solidFill>
                <a:srgbClr val="00B0F0"/>
              </a:solidFill>
            </a:endParaRPr>
          </a:p>
          <a:p>
            <a:endParaRPr lang="en-US" dirty="0"/>
          </a:p>
        </p:txBody>
      </p:sp>
    </p:spTree>
    <p:extLst>
      <p:ext uri="{BB962C8B-B14F-4D97-AF65-F5344CB8AC3E}">
        <p14:creationId xmlns:p14="http://schemas.microsoft.com/office/powerpoint/2010/main" val="1634236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b="1" dirty="0" smtClean="0">
                <a:solidFill>
                  <a:srgbClr val="FF0000"/>
                </a:solidFill>
                <a:cs typeface="B Nazanin" pitchFamily="2" charset="-78"/>
              </a:rPr>
              <a:t>مبانی اساسی تربیت رسمی و عمومی</a:t>
            </a:r>
            <a:r>
              <a:rPr lang="en-US" b="1" dirty="0" smtClean="0">
                <a:cs typeface="B Nazanin" pitchFamily="2" charset="-78"/>
              </a:rPr>
              <a:t/>
            </a:r>
            <a:br>
              <a:rPr lang="en-US" b="1" dirty="0" smtClean="0">
                <a:cs typeface="B Nazanin" pitchFamily="2" charset="-78"/>
              </a:rPr>
            </a:br>
            <a:endParaRPr lang="en-US" dirty="0"/>
          </a:p>
        </p:txBody>
      </p:sp>
      <p:sp>
        <p:nvSpPr>
          <p:cNvPr id="4" name="Content Placeholder 3"/>
          <p:cNvSpPr>
            <a:spLocks noGrp="1"/>
          </p:cNvSpPr>
          <p:nvPr>
            <p:ph idx="1"/>
          </p:nvPr>
        </p:nvSpPr>
        <p:spPr/>
        <p:txBody>
          <a:bodyPr>
            <a:normAutofit/>
          </a:bodyPr>
          <a:lstStyle/>
          <a:p>
            <a:pPr algn="r" rtl="1"/>
            <a:r>
              <a:rPr lang="fa-IR" b="1" dirty="0" smtClean="0">
                <a:solidFill>
                  <a:srgbClr val="002060"/>
                </a:solidFill>
                <a:cs typeface="B Nazanin" pitchFamily="2" charset="-78"/>
              </a:rPr>
              <a:t>1</a:t>
            </a:r>
            <a:r>
              <a:rPr lang="fa-IR" b="1" dirty="0">
                <a:solidFill>
                  <a:srgbClr val="002060"/>
                </a:solidFill>
                <a:cs typeface="B Nazanin" pitchFamily="2" charset="-78"/>
              </a:rPr>
              <a:t>. مبانی </a:t>
            </a:r>
            <a:r>
              <a:rPr lang="fa-IR" b="1" dirty="0" smtClean="0">
                <a:solidFill>
                  <a:srgbClr val="002060"/>
                </a:solidFill>
                <a:cs typeface="B Nazanin" pitchFamily="2" charset="-78"/>
              </a:rPr>
              <a:t>سیاسی</a:t>
            </a:r>
          </a:p>
          <a:p>
            <a:pPr algn="r" rtl="1"/>
            <a:endParaRPr lang="en-US" b="1" dirty="0">
              <a:solidFill>
                <a:srgbClr val="002060"/>
              </a:solidFill>
              <a:cs typeface="B Nazanin" pitchFamily="2" charset="-78"/>
            </a:endParaRPr>
          </a:p>
          <a:p>
            <a:pPr algn="r" rtl="1"/>
            <a:r>
              <a:rPr lang="fa-IR" b="1" dirty="0">
                <a:solidFill>
                  <a:srgbClr val="002060"/>
                </a:solidFill>
                <a:cs typeface="B Nazanin" pitchFamily="2" charset="-78"/>
              </a:rPr>
              <a:t>2. مبانی </a:t>
            </a:r>
            <a:r>
              <a:rPr lang="fa-IR" b="1" dirty="0" smtClean="0">
                <a:solidFill>
                  <a:srgbClr val="002060"/>
                </a:solidFill>
                <a:cs typeface="B Nazanin" pitchFamily="2" charset="-78"/>
              </a:rPr>
              <a:t>حقوقی</a:t>
            </a:r>
          </a:p>
          <a:p>
            <a:pPr algn="r" rtl="1"/>
            <a:endParaRPr lang="en-US" b="1" dirty="0">
              <a:solidFill>
                <a:srgbClr val="002060"/>
              </a:solidFill>
              <a:cs typeface="B Nazanin" pitchFamily="2" charset="-78"/>
            </a:endParaRPr>
          </a:p>
          <a:p>
            <a:pPr algn="r" rtl="1"/>
            <a:r>
              <a:rPr lang="fa-IR" b="1" dirty="0">
                <a:solidFill>
                  <a:srgbClr val="002060"/>
                </a:solidFill>
                <a:cs typeface="B Nazanin" pitchFamily="2" charset="-78"/>
              </a:rPr>
              <a:t>3. مبانی روان‏</a:t>
            </a:r>
            <a:r>
              <a:rPr lang="fa-IR" b="1" dirty="0" smtClean="0">
                <a:solidFill>
                  <a:srgbClr val="002060"/>
                </a:solidFill>
                <a:cs typeface="B Nazanin" pitchFamily="2" charset="-78"/>
              </a:rPr>
              <a:t>شناختی</a:t>
            </a:r>
          </a:p>
          <a:p>
            <a:pPr algn="r" rtl="1"/>
            <a:endParaRPr lang="en-US" b="1" dirty="0">
              <a:solidFill>
                <a:srgbClr val="002060"/>
              </a:solidFill>
              <a:cs typeface="B Nazanin" pitchFamily="2" charset="-78"/>
            </a:endParaRPr>
          </a:p>
          <a:p>
            <a:pPr algn="r" rtl="1"/>
            <a:r>
              <a:rPr lang="fa-IR" b="1" dirty="0">
                <a:solidFill>
                  <a:srgbClr val="002060"/>
                </a:solidFill>
                <a:cs typeface="B Nazanin" pitchFamily="2" charset="-78"/>
              </a:rPr>
              <a:t>4. مبانی جامعه‏</a:t>
            </a:r>
            <a:r>
              <a:rPr lang="fa-IR" b="1" dirty="0" smtClean="0">
                <a:solidFill>
                  <a:srgbClr val="002060"/>
                </a:solidFill>
                <a:cs typeface="B Nazanin" pitchFamily="2" charset="-78"/>
              </a:rPr>
              <a:t>شناختی</a:t>
            </a:r>
            <a:r>
              <a:rPr lang="fa-IR" dirty="0"/>
              <a:t> </a:t>
            </a:r>
            <a:endParaRPr lang="en-US" dirty="0"/>
          </a:p>
          <a:p>
            <a:endParaRPr lang="en-US" dirty="0"/>
          </a:p>
        </p:txBody>
      </p:sp>
    </p:spTree>
    <p:extLst>
      <p:ext uri="{BB962C8B-B14F-4D97-AF65-F5344CB8AC3E}">
        <p14:creationId xmlns:p14="http://schemas.microsoft.com/office/powerpoint/2010/main" val="4181828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1008112"/>
          </a:xfrm>
        </p:spPr>
        <p:txBody>
          <a:bodyPr>
            <a:normAutofit fontScale="90000"/>
          </a:bodyPr>
          <a:lstStyle/>
          <a:p>
            <a:r>
              <a:rPr lang="fa-IR" sz="3100" b="1" dirty="0" smtClean="0">
                <a:solidFill>
                  <a:srgbClr val="FF0000"/>
                </a:solidFill>
                <a:cs typeface="B Nazanin" pitchFamily="2" charset="-78"/>
              </a:rPr>
              <a:t>مبانی سیاسی: </a:t>
            </a:r>
            <a:br>
              <a:rPr lang="fa-IR" sz="3100" b="1" dirty="0" smtClean="0">
                <a:solidFill>
                  <a:srgbClr val="FF0000"/>
                </a:solidFill>
                <a:cs typeface="B Nazanin" pitchFamily="2" charset="-78"/>
              </a:rPr>
            </a:br>
            <a:r>
              <a:rPr lang="fa-IR" sz="2000" dirty="0" smtClean="0">
                <a:solidFill>
                  <a:srgbClr val="00B0F0"/>
                </a:solidFill>
                <a:cs typeface="B Nazanin" pitchFamily="2" charset="-78"/>
              </a:rPr>
              <a:t>گزاره‏هایی که ابتدا در ارتباط با جایگاه تربیت در عرصه‏ی سیاست و سپس چگونگی، نقش و دخالت سیاست درعرصه‏ی تربیت را بیان می‏کند</a:t>
            </a:r>
            <a:r>
              <a:rPr lang="fa-IR" sz="2000" b="1" dirty="0" smtClean="0">
                <a:solidFill>
                  <a:srgbClr val="00B0F0"/>
                </a:solidFill>
                <a:cs typeface="B Nazanin" pitchFamily="2" charset="-78"/>
              </a:rPr>
              <a:t>. </a:t>
            </a:r>
            <a:r>
              <a:rPr lang="fa-IR" sz="2000" dirty="0" smtClean="0">
                <a:solidFill>
                  <a:srgbClr val="00B0F0"/>
                </a:solidFill>
                <a:cs typeface="B Nazanin" pitchFamily="2" charset="-78"/>
              </a:rPr>
              <a:t/>
            </a:r>
            <a:br>
              <a:rPr lang="fa-IR" sz="2000" dirty="0" smtClean="0">
                <a:solidFill>
                  <a:srgbClr val="00B0F0"/>
                </a:solidFill>
                <a:cs typeface="B Nazanin" pitchFamily="2" charset="-78"/>
              </a:rPr>
            </a:br>
            <a:endParaRPr lang="en-US" sz="2000" dirty="0">
              <a:solidFill>
                <a:srgbClr val="00B0F0"/>
              </a:solidFill>
              <a:cs typeface="B Nazanin" pitchFamily="2" charset="-78"/>
            </a:endParaRPr>
          </a:p>
        </p:txBody>
      </p:sp>
      <p:sp>
        <p:nvSpPr>
          <p:cNvPr id="3" name="Content Placeholder 2"/>
          <p:cNvSpPr>
            <a:spLocks noGrp="1"/>
          </p:cNvSpPr>
          <p:nvPr>
            <p:ph idx="1"/>
          </p:nvPr>
        </p:nvSpPr>
        <p:spPr/>
        <p:txBody>
          <a:bodyPr>
            <a:normAutofit fontScale="55000" lnSpcReduction="20000"/>
          </a:bodyPr>
          <a:lstStyle/>
          <a:p>
            <a:pPr algn="r" rtl="1"/>
            <a:r>
              <a:rPr lang="fa-IR" sz="4000" b="1" dirty="0" smtClean="0">
                <a:solidFill>
                  <a:srgbClr val="C00000"/>
                </a:solidFill>
                <a:cs typeface="B Nazanin" pitchFamily="2" charset="-78"/>
              </a:rPr>
              <a:t>1.</a:t>
            </a:r>
            <a:r>
              <a:rPr lang="fa-IR" sz="4000" dirty="0" smtClean="0">
                <a:solidFill>
                  <a:srgbClr val="002060"/>
                </a:solidFill>
                <a:cs typeface="B Nazanin" pitchFamily="2" charset="-78"/>
              </a:rPr>
              <a:t>هدف </a:t>
            </a:r>
            <a:r>
              <a:rPr lang="fa-IR" sz="4000" dirty="0">
                <a:solidFill>
                  <a:srgbClr val="002060"/>
                </a:solidFill>
                <a:cs typeface="B Nazanin" pitchFamily="2" charset="-78"/>
              </a:rPr>
              <a:t>حکومت دینی، زمینه سازی برای تحقق حیات طیبه </a:t>
            </a:r>
            <a:r>
              <a:rPr lang="fa-IR" sz="4000" dirty="0" smtClean="0">
                <a:solidFill>
                  <a:srgbClr val="002060"/>
                </a:solidFill>
                <a:cs typeface="B Nazanin" pitchFamily="2" charset="-78"/>
              </a:rPr>
              <a:t>است.</a:t>
            </a:r>
          </a:p>
          <a:p>
            <a:pPr algn="r" rtl="1"/>
            <a:endParaRPr lang="en-US" sz="4000" dirty="0" smtClean="0">
              <a:solidFill>
                <a:srgbClr val="002060"/>
              </a:solidFill>
              <a:cs typeface="B Nazanin" pitchFamily="2" charset="-78"/>
            </a:endParaRPr>
          </a:p>
          <a:p>
            <a:pPr algn="r" rtl="1"/>
            <a:r>
              <a:rPr lang="fa-IR" sz="4000" dirty="0" smtClean="0">
                <a:solidFill>
                  <a:srgbClr val="C00000"/>
                </a:solidFill>
                <a:cs typeface="B Nazanin" pitchFamily="2" charset="-78"/>
              </a:rPr>
              <a:t>2</a:t>
            </a:r>
            <a:r>
              <a:rPr lang="fa-IR" sz="4000" dirty="0" smtClean="0">
                <a:cs typeface="B Nazanin" pitchFamily="2" charset="-78"/>
              </a:rPr>
              <a:t>. </a:t>
            </a:r>
            <a:r>
              <a:rPr lang="fa-IR" sz="4000" dirty="0" smtClean="0">
                <a:solidFill>
                  <a:srgbClr val="002060"/>
                </a:solidFill>
                <a:cs typeface="B Nazanin" pitchFamily="2" charset="-78"/>
              </a:rPr>
              <a:t>در </a:t>
            </a:r>
            <a:r>
              <a:rPr lang="fa-IR" sz="4000" dirty="0">
                <a:solidFill>
                  <a:srgbClr val="002060"/>
                </a:solidFill>
                <a:cs typeface="B Nazanin" pitchFamily="2" charset="-78"/>
              </a:rPr>
              <a:t>حکومت </a:t>
            </a:r>
            <a:r>
              <a:rPr lang="fa-IR" sz="4000" dirty="0" smtClean="0">
                <a:solidFill>
                  <a:srgbClr val="002060"/>
                </a:solidFill>
                <a:cs typeface="B Nazanin" pitchFamily="2" charset="-78"/>
              </a:rPr>
              <a:t>اسلامی، </a:t>
            </a:r>
            <a:r>
              <a:rPr lang="fa-IR" sz="4000" dirty="0">
                <a:solidFill>
                  <a:srgbClr val="002060"/>
                </a:solidFill>
                <a:cs typeface="B Nazanin" pitchFamily="2" charset="-78"/>
              </a:rPr>
              <a:t>پیشرفت جامعه، </a:t>
            </a:r>
            <a:r>
              <a:rPr lang="fa-IR" sz="4000" dirty="0" smtClean="0">
                <a:solidFill>
                  <a:srgbClr val="002060"/>
                </a:solidFill>
                <a:cs typeface="B Nazanin" pitchFamily="2" charset="-78"/>
              </a:rPr>
              <a:t>وسیله‏ای </a:t>
            </a:r>
            <a:r>
              <a:rPr lang="fa-IR" sz="4000" dirty="0">
                <a:solidFill>
                  <a:srgbClr val="002060"/>
                </a:solidFill>
                <a:cs typeface="B Nazanin" pitchFamily="2" charset="-78"/>
              </a:rPr>
              <a:t>برای بسط هماهنگ و متعادل </a:t>
            </a:r>
            <a:r>
              <a:rPr lang="fa-IR" sz="4000" dirty="0" smtClean="0">
                <a:solidFill>
                  <a:srgbClr val="002060"/>
                </a:solidFill>
                <a:cs typeface="B Nazanin" pitchFamily="2" charset="-78"/>
              </a:rPr>
              <a:t>ظرفیت‏های </a:t>
            </a:r>
            <a:r>
              <a:rPr lang="fa-IR" sz="4000" dirty="0">
                <a:solidFill>
                  <a:srgbClr val="002060"/>
                </a:solidFill>
                <a:cs typeface="B Nazanin" pitchFamily="2" charset="-78"/>
              </a:rPr>
              <a:t>وجودی افراد و تعالی تجارب متراکم جامعه در جهت تحقق حیات طیبه </a:t>
            </a:r>
            <a:r>
              <a:rPr lang="fa-IR" sz="4000" dirty="0" smtClean="0">
                <a:solidFill>
                  <a:srgbClr val="002060"/>
                </a:solidFill>
                <a:cs typeface="B Nazanin" pitchFamily="2" charset="-78"/>
              </a:rPr>
              <a:t>است.</a:t>
            </a:r>
          </a:p>
          <a:p>
            <a:pPr algn="r" rtl="1"/>
            <a:endParaRPr lang="en-US" sz="4000" dirty="0">
              <a:solidFill>
                <a:srgbClr val="002060"/>
              </a:solidFill>
              <a:cs typeface="B Nazanin" pitchFamily="2" charset="-78"/>
            </a:endParaRPr>
          </a:p>
          <a:p>
            <a:pPr algn="r" rtl="1"/>
            <a:r>
              <a:rPr lang="fa-IR" sz="4000" dirty="0" smtClean="0">
                <a:solidFill>
                  <a:srgbClr val="C00000"/>
                </a:solidFill>
                <a:cs typeface="B Nazanin" pitchFamily="2" charset="-78"/>
              </a:rPr>
              <a:t>4</a:t>
            </a:r>
            <a:r>
              <a:rPr lang="fa-IR" sz="4000" dirty="0">
                <a:solidFill>
                  <a:srgbClr val="C00000"/>
                </a:solidFill>
                <a:cs typeface="B Nazanin" pitchFamily="2" charset="-78"/>
              </a:rPr>
              <a:t>. </a:t>
            </a:r>
            <a:r>
              <a:rPr lang="fa-IR" sz="4000" dirty="0">
                <a:solidFill>
                  <a:srgbClr val="002060"/>
                </a:solidFill>
                <a:cs typeface="B Nazanin" pitchFamily="2" charset="-78"/>
              </a:rPr>
              <a:t>در حکومت اسلامی مجموعۀ نهادهای فرهنگی کشور باید به صورت هماهنگ و در چهارچوب </a:t>
            </a:r>
            <a:r>
              <a:rPr lang="fa-IR" sz="4000" dirty="0" smtClean="0">
                <a:solidFill>
                  <a:srgbClr val="002060"/>
                </a:solidFill>
                <a:cs typeface="B Nazanin" pitchFamily="2" charset="-78"/>
              </a:rPr>
              <a:t>سیاست‏های </a:t>
            </a:r>
            <a:r>
              <a:rPr lang="fa-IR" sz="4000" dirty="0">
                <a:solidFill>
                  <a:srgbClr val="002060"/>
                </a:solidFill>
                <a:cs typeface="B Nazanin" pitchFamily="2" charset="-78"/>
              </a:rPr>
              <a:t>کلان </a:t>
            </a:r>
            <a:r>
              <a:rPr lang="fa-IR" sz="4000" dirty="0" smtClean="0">
                <a:solidFill>
                  <a:srgbClr val="002060"/>
                </a:solidFill>
                <a:cs typeface="B Nazanin" pitchFamily="2" charset="-78"/>
              </a:rPr>
              <a:t>کشور </a:t>
            </a:r>
            <a:r>
              <a:rPr lang="fa-IR" sz="4000" dirty="0">
                <a:solidFill>
                  <a:srgbClr val="002060"/>
                </a:solidFill>
                <a:cs typeface="B Nazanin" pitchFamily="2" charset="-78"/>
              </a:rPr>
              <a:t>عمل </a:t>
            </a:r>
            <a:r>
              <a:rPr lang="fa-IR" sz="4000" dirty="0" smtClean="0">
                <a:solidFill>
                  <a:srgbClr val="002060"/>
                </a:solidFill>
                <a:cs typeface="B Nazanin" pitchFamily="2" charset="-78"/>
              </a:rPr>
              <a:t>کنند.</a:t>
            </a:r>
          </a:p>
          <a:p>
            <a:pPr algn="r" rtl="1"/>
            <a:endParaRPr lang="en-US" sz="4000" dirty="0">
              <a:solidFill>
                <a:srgbClr val="002060"/>
              </a:solidFill>
              <a:cs typeface="B Nazanin" pitchFamily="2" charset="-78"/>
            </a:endParaRPr>
          </a:p>
          <a:p>
            <a:pPr algn="r" rtl="1"/>
            <a:r>
              <a:rPr lang="fa-IR" sz="4000" dirty="0" smtClean="0">
                <a:solidFill>
                  <a:srgbClr val="C00000"/>
                </a:solidFill>
                <a:cs typeface="B Nazanin" pitchFamily="2" charset="-78"/>
              </a:rPr>
              <a:t>5</a:t>
            </a:r>
            <a:r>
              <a:rPr lang="fa-IR" sz="4000" dirty="0">
                <a:solidFill>
                  <a:srgbClr val="002060"/>
                </a:solidFill>
                <a:cs typeface="B Nazanin" pitchFamily="2" charset="-78"/>
              </a:rPr>
              <a:t>. در حکومت اسلامی، جهت گیری تربیتی از جمله </a:t>
            </a:r>
            <a:r>
              <a:rPr lang="fa-IR" sz="4000" dirty="0" smtClean="0">
                <a:solidFill>
                  <a:srgbClr val="002060"/>
                </a:solidFill>
                <a:cs typeface="B Nazanin" pitchFamily="2" charset="-78"/>
              </a:rPr>
              <a:t>اولویت‏های </a:t>
            </a:r>
            <a:r>
              <a:rPr lang="fa-IR" sz="4000" dirty="0">
                <a:solidFill>
                  <a:srgbClr val="002060"/>
                </a:solidFill>
                <a:cs typeface="B Nazanin" pitchFamily="2" charset="-78"/>
              </a:rPr>
              <a:t>اساسی همۀ </a:t>
            </a:r>
            <a:r>
              <a:rPr lang="fa-IR" sz="4000" dirty="0" smtClean="0">
                <a:solidFill>
                  <a:srgbClr val="002060"/>
                </a:solidFill>
                <a:cs typeface="B Nazanin" pitchFamily="2" charset="-78"/>
              </a:rPr>
              <a:t>بخش‏ها </a:t>
            </a:r>
            <a:r>
              <a:rPr lang="fa-IR" sz="4000" dirty="0">
                <a:solidFill>
                  <a:srgbClr val="002060"/>
                </a:solidFill>
                <a:cs typeface="B Nazanin" pitchFamily="2" charset="-78"/>
              </a:rPr>
              <a:t>و نهادهای </a:t>
            </a:r>
            <a:r>
              <a:rPr lang="fa-IR" sz="4000" dirty="0" smtClean="0">
                <a:solidFill>
                  <a:srgbClr val="002060"/>
                </a:solidFill>
                <a:cs typeface="B Nazanin" pitchFamily="2" charset="-78"/>
              </a:rPr>
              <a:t>اجتماعی، سیاسی </a:t>
            </a:r>
            <a:r>
              <a:rPr lang="fa-IR" sz="4000" dirty="0">
                <a:solidFill>
                  <a:srgbClr val="002060"/>
                </a:solidFill>
                <a:cs typeface="B Nazanin" pitchFamily="2" charset="-78"/>
              </a:rPr>
              <a:t>و اقتصادی </a:t>
            </a:r>
            <a:r>
              <a:rPr lang="fa-IR" sz="4000" dirty="0" smtClean="0">
                <a:solidFill>
                  <a:srgbClr val="002060"/>
                </a:solidFill>
                <a:cs typeface="B Nazanin" pitchFamily="2" charset="-78"/>
              </a:rPr>
              <a:t>است.</a:t>
            </a:r>
          </a:p>
          <a:p>
            <a:pPr algn="r" rtl="1"/>
            <a:endParaRPr lang="en-US" sz="4000" dirty="0">
              <a:solidFill>
                <a:srgbClr val="002060"/>
              </a:solidFill>
              <a:cs typeface="B Nazanin" pitchFamily="2" charset="-78"/>
            </a:endParaRPr>
          </a:p>
          <a:p>
            <a:pPr algn="r" rtl="1"/>
            <a:r>
              <a:rPr lang="fa-IR" sz="4000" dirty="0" smtClean="0">
                <a:solidFill>
                  <a:srgbClr val="C00000"/>
                </a:solidFill>
                <a:cs typeface="B Nazanin" pitchFamily="2" charset="-78"/>
              </a:rPr>
              <a:t>6</a:t>
            </a:r>
            <a:r>
              <a:rPr lang="fa-IR" sz="4000" dirty="0">
                <a:solidFill>
                  <a:srgbClr val="002060"/>
                </a:solidFill>
                <a:cs typeface="B Nazanin" pitchFamily="2" charset="-78"/>
              </a:rPr>
              <a:t>. رویکرد </a:t>
            </a:r>
            <a:r>
              <a:rPr lang="fa-IR" sz="4000" dirty="0" smtClean="0">
                <a:solidFill>
                  <a:srgbClr val="002060"/>
                </a:solidFill>
                <a:cs typeface="B Nazanin" pitchFamily="2" charset="-78"/>
              </a:rPr>
              <a:t>تمدن‏سازی </a:t>
            </a:r>
            <a:r>
              <a:rPr lang="fa-IR" sz="4000" dirty="0">
                <a:solidFill>
                  <a:srgbClr val="002060"/>
                </a:solidFill>
                <a:cs typeface="B Nazanin" pitchFamily="2" charset="-78"/>
              </a:rPr>
              <a:t>در زمینۀ مواجهه با مظاهر مدرنیته، </a:t>
            </a:r>
            <a:r>
              <a:rPr lang="fa-IR" sz="4000" dirty="0" smtClean="0">
                <a:solidFill>
                  <a:srgbClr val="002060"/>
                </a:solidFill>
                <a:cs typeface="B Nazanin" pitchFamily="2" charset="-78"/>
              </a:rPr>
              <a:t>جهت‏گیری </a:t>
            </a:r>
            <a:r>
              <a:rPr lang="fa-IR" sz="4000" dirty="0">
                <a:solidFill>
                  <a:srgbClr val="002060"/>
                </a:solidFill>
                <a:cs typeface="B Nazanin" pitchFamily="2" charset="-78"/>
              </a:rPr>
              <a:t>مختار و برگزیده </a:t>
            </a:r>
            <a:r>
              <a:rPr lang="fa-IR" sz="4000" dirty="0" smtClean="0">
                <a:solidFill>
                  <a:srgbClr val="002060"/>
                </a:solidFill>
                <a:cs typeface="B Nazanin" pitchFamily="2" charset="-78"/>
              </a:rPr>
              <a:t>است</a:t>
            </a:r>
            <a:endParaRPr lang="en-US" dirty="0"/>
          </a:p>
          <a:p>
            <a:endParaRPr lang="en-US" dirty="0"/>
          </a:p>
        </p:txBody>
      </p:sp>
    </p:spTree>
    <p:extLst>
      <p:ext uri="{BB962C8B-B14F-4D97-AF65-F5344CB8AC3E}">
        <p14:creationId xmlns:p14="http://schemas.microsoft.com/office/powerpoint/2010/main" val="3128999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normAutofit fontScale="90000"/>
          </a:bodyPr>
          <a:lstStyle/>
          <a:p>
            <a:r>
              <a:rPr lang="fa-IR" sz="3200" dirty="0" smtClean="0">
                <a:solidFill>
                  <a:srgbClr val="002060"/>
                </a:solidFill>
                <a:cs typeface="B Nazanin" pitchFamily="2" charset="-78"/>
              </a:rPr>
              <a:t>رویکرد تمدن‏سازی در زمینۀ مواجهه با مظاهر مدرنیته، جهت‏گیری مختار و برگزیده</a:t>
            </a:r>
            <a:endParaRPr lang="en-US" sz="3200" dirty="0"/>
          </a:p>
        </p:txBody>
      </p:sp>
      <p:sp>
        <p:nvSpPr>
          <p:cNvPr id="3" name="Content Placeholder 2"/>
          <p:cNvSpPr>
            <a:spLocks noGrp="1"/>
          </p:cNvSpPr>
          <p:nvPr>
            <p:ph idx="1"/>
          </p:nvPr>
        </p:nvSpPr>
        <p:spPr/>
        <p:txBody>
          <a:bodyPr>
            <a:normAutofit lnSpcReduction="10000"/>
          </a:bodyPr>
          <a:lstStyle/>
          <a:p>
            <a:pPr algn="r" rtl="1"/>
            <a:r>
              <a:rPr lang="fa-IR" sz="3400" dirty="0">
                <a:solidFill>
                  <a:srgbClr val="0070C0"/>
                </a:solidFill>
                <a:cs typeface="B Nazanin" pitchFamily="2" charset="-78"/>
              </a:rPr>
              <a:t>در مواجهه با مدرنیه و تمدن غرب رویکرد تمدن سازی در جمهوری اسلامی ما انتخاب شد این رویکرد هم به عقل توجه دارد و هم  به دین، و آن دو را از یکدیگر جدا نمی داند. </a:t>
            </a:r>
            <a:endParaRPr lang="fa-IR" sz="3400" dirty="0" smtClean="0">
              <a:solidFill>
                <a:srgbClr val="0070C0"/>
              </a:solidFill>
              <a:cs typeface="B Nazanin" pitchFamily="2" charset="-78"/>
            </a:endParaRPr>
          </a:p>
          <a:p>
            <a:pPr algn="r" rtl="1"/>
            <a:r>
              <a:rPr lang="fa-IR" sz="3400" dirty="0" smtClean="0">
                <a:solidFill>
                  <a:srgbClr val="0070C0"/>
                </a:solidFill>
                <a:cs typeface="B Nazanin" pitchFamily="2" charset="-78"/>
              </a:rPr>
              <a:t>بخشی </a:t>
            </a:r>
            <a:r>
              <a:rPr lang="fa-IR" sz="3400" dirty="0">
                <a:solidFill>
                  <a:srgbClr val="0070C0"/>
                </a:solidFill>
                <a:cs typeface="B Nazanin" pitchFamily="2" charset="-78"/>
              </a:rPr>
              <a:t>از </a:t>
            </a:r>
            <a:r>
              <a:rPr lang="fa-IR" sz="3400" dirty="0" smtClean="0">
                <a:solidFill>
                  <a:srgbClr val="0070C0"/>
                </a:solidFill>
                <a:cs typeface="B Nazanin" pitchFamily="2" charset="-78"/>
              </a:rPr>
              <a:t>اندیشه </a:t>
            </a:r>
            <a:r>
              <a:rPr lang="fa-IR" sz="3400" dirty="0">
                <a:solidFill>
                  <a:srgbClr val="0070C0"/>
                </a:solidFill>
                <a:cs typeface="B Nazanin" pitchFamily="2" charset="-78"/>
              </a:rPr>
              <a:t>ها وکارهای غربی ها که متناسب با نظام ما باشد را از آنان اقتباس </a:t>
            </a:r>
            <a:r>
              <a:rPr lang="fa-IR" sz="3400" dirty="0" smtClean="0">
                <a:solidFill>
                  <a:srgbClr val="0070C0"/>
                </a:solidFill>
                <a:cs typeface="B Nazanin" pitchFamily="2" charset="-78"/>
              </a:rPr>
              <a:t>می‏کنیم </a:t>
            </a:r>
            <a:r>
              <a:rPr lang="fa-IR" sz="3400" dirty="0">
                <a:solidFill>
                  <a:srgbClr val="0070C0"/>
                </a:solidFill>
                <a:cs typeface="B Nazanin" pitchFamily="2" charset="-78"/>
              </a:rPr>
              <a:t>و آن دسته از ارزش های آنان که هیچ تناسبی با ارزشهای جامعه ی ما ندارد، حذف میشود.</a:t>
            </a:r>
            <a:endParaRPr lang="en-US" sz="3400" dirty="0">
              <a:solidFill>
                <a:srgbClr val="0070C0"/>
              </a:solidFill>
              <a:cs typeface="B Nazanin" pitchFamily="2" charset="-78"/>
            </a:endParaRPr>
          </a:p>
          <a:p>
            <a:pPr algn="r" rtl="1"/>
            <a:r>
              <a:rPr lang="fa-IR" sz="3400" dirty="0">
                <a:solidFill>
                  <a:srgbClr val="0070C0"/>
                </a:solidFill>
                <a:cs typeface="B Nazanin" pitchFamily="2" charset="-78"/>
              </a:rPr>
              <a:t> </a:t>
            </a:r>
            <a:endParaRPr lang="en-US" sz="3400" dirty="0">
              <a:solidFill>
                <a:srgbClr val="0070C0"/>
              </a:solidFill>
              <a:cs typeface="B Nazanin" pitchFamily="2" charset="-78"/>
            </a:endParaRPr>
          </a:p>
          <a:p>
            <a:pPr algn="r"/>
            <a:endParaRPr lang="en-US" dirty="0"/>
          </a:p>
        </p:txBody>
      </p:sp>
    </p:spTree>
    <p:extLst>
      <p:ext uri="{BB962C8B-B14F-4D97-AF65-F5344CB8AC3E}">
        <p14:creationId xmlns:p14="http://schemas.microsoft.com/office/powerpoint/2010/main" val="2702410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solidFill>
                  <a:srgbClr val="FF0000"/>
                </a:solidFill>
                <a:cs typeface="B Nazanin" pitchFamily="2" charset="-78"/>
              </a:rPr>
              <a:t>رویکرد تمدن‏سازی</a:t>
            </a:r>
            <a:endParaRPr lang="en-US" b="1" dirty="0">
              <a:solidFill>
                <a:srgbClr val="FF0000"/>
              </a:solidFill>
            </a:endParaRPr>
          </a:p>
        </p:txBody>
      </p:sp>
      <p:sp>
        <p:nvSpPr>
          <p:cNvPr id="3" name="Content Placeholder 2"/>
          <p:cNvSpPr>
            <a:spLocks noGrp="1"/>
          </p:cNvSpPr>
          <p:nvPr>
            <p:ph idx="1"/>
          </p:nvPr>
        </p:nvSpPr>
        <p:spPr/>
        <p:txBody>
          <a:bodyPr/>
          <a:lstStyle/>
          <a:p>
            <a:pPr algn="r" rtl="1"/>
            <a:r>
              <a:rPr lang="fa-IR" b="1" dirty="0">
                <a:solidFill>
                  <a:srgbClr val="002060"/>
                </a:solidFill>
                <a:cs typeface="B Nazanin" pitchFamily="2" charset="-78"/>
              </a:rPr>
              <a:t>محورهای اساسی رویکرد تمدن‏سازی:</a:t>
            </a:r>
            <a:endParaRPr lang="en-US" b="1" dirty="0">
              <a:solidFill>
                <a:srgbClr val="002060"/>
              </a:solidFill>
              <a:cs typeface="B Nazanin" pitchFamily="2" charset="-78"/>
            </a:endParaRPr>
          </a:p>
          <a:p>
            <a:pPr algn="r" rtl="1"/>
            <a:r>
              <a:rPr lang="fa-IR" dirty="0">
                <a:solidFill>
                  <a:srgbClr val="0070C0"/>
                </a:solidFill>
                <a:cs typeface="B Nazanin" pitchFamily="2" charset="-78"/>
              </a:rPr>
              <a:t>1. نگرش نظام مند به معرفت دینی</a:t>
            </a:r>
            <a:endParaRPr lang="en-US" dirty="0">
              <a:solidFill>
                <a:srgbClr val="0070C0"/>
              </a:solidFill>
              <a:cs typeface="B Nazanin" pitchFamily="2" charset="-78"/>
            </a:endParaRPr>
          </a:p>
          <a:p>
            <a:pPr algn="r" rtl="1"/>
            <a:r>
              <a:rPr lang="fa-IR" dirty="0">
                <a:solidFill>
                  <a:srgbClr val="0070C0"/>
                </a:solidFill>
                <a:cs typeface="B Nazanin" pitchFamily="2" charset="-78"/>
              </a:rPr>
              <a:t>2. اصول گرایی در حوزۀ معرفت دین و توسعه گرایی در حوزۀ تحقق دین است.</a:t>
            </a:r>
            <a:endParaRPr lang="en-US" dirty="0">
              <a:solidFill>
                <a:srgbClr val="0070C0"/>
              </a:solidFill>
              <a:cs typeface="B Nazanin" pitchFamily="2" charset="-78"/>
            </a:endParaRPr>
          </a:p>
          <a:p>
            <a:pPr algn="r" rtl="1"/>
            <a:r>
              <a:rPr lang="fa-IR" dirty="0">
                <a:solidFill>
                  <a:srgbClr val="0070C0"/>
                </a:solidFill>
                <a:cs typeface="B Nazanin" pitchFamily="2" charset="-78"/>
              </a:rPr>
              <a:t>3. پی‏ریزی تمدن نوین اسلامی</a:t>
            </a:r>
            <a:endParaRPr lang="en-US" dirty="0">
              <a:solidFill>
                <a:srgbClr val="0070C0"/>
              </a:solidFill>
              <a:cs typeface="B Nazanin" pitchFamily="2" charset="-78"/>
            </a:endParaRPr>
          </a:p>
          <a:p>
            <a:pPr algn="r" rtl="1"/>
            <a:r>
              <a:rPr lang="fa-IR" dirty="0">
                <a:solidFill>
                  <a:srgbClr val="0070C0"/>
                </a:solidFill>
                <a:cs typeface="B Nazanin" pitchFamily="2" charset="-78"/>
              </a:rPr>
              <a:t>4 . ضرورت تدوین الگوهای اجتماعی</a:t>
            </a:r>
            <a:endParaRPr lang="en-US" dirty="0">
              <a:solidFill>
                <a:srgbClr val="0070C0"/>
              </a:solidFill>
              <a:cs typeface="B Nazanin" pitchFamily="2" charset="-78"/>
            </a:endParaRPr>
          </a:p>
          <a:p>
            <a:pPr algn="r" rtl="1"/>
            <a:r>
              <a:rPr lang="fa-IR" dirty="0">
                <a:solidFill>
                  <a:srgbClr val="0070C0"/>
                </a:solidFill>
                <a:cs typeface="B Nazanin" pitchFamily="2" charset="-78"/>
              </a:rPr>
              <a:t>5 . تکامل در روش اجتهاد و لزوم تجدید نظر در روش علوم جدید.</a:t>
            </a:r>
            <a:endParaRPr lang="en-US" dirty="0">
              <a:solidFill>
                <a:srgbClr val="0070C0"/>
              </a:solidFill>
              <a:cs typeface="B Nazanin" pitchFamily="2" charset="-78"/>
            </a:endParaRPr>
          </a:p>
          <a:p>
            <a:pPr algn="r"/>
            <a:endParaRPr lang="en-US" dirty="0"/>
          </a:p>
        </p:txBody>
      </p:sp>
    </p:spTree>
    <p:extLst>
      <p:ext uri="{BB962C8B-B14F-4D97-AF65-F5344CB8AC3E}">
        <p14:creationId xmlns:p14="http://schemas.microsoft.com/office/powerpoint/2010/main" val="2419744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548680"/>
            <a:ext cx="8229600" cy="936104"/>
          </a:xfrm>
        </p:spPr>
        <p:txBody>
          <a:bodyPr>
            <a:normAutofit fontScale="90000"/>
          </a:bodyPr>
          <a:lstStyle/>
          <a:p>
            <a:r>
              <a:rPr lang="fa-IR" sz="2700" b="1" dirty="0" smtClean="0">
                <a:solidFill>
                  <a:srgbClr val="FF0000"/>
                </a:solidFill>
                <a:cs typeface="B Nazanin" pitchFamily="2" charset="-78"/>
              </a:rPr>
              <a:t>مبانی حقوقی</a:t>
            </a:r>
            <a:r>
              <a:rPr lang="fa-IR" sz="2700" dirty="0" smtClean="0">
                <a:solidFill>
                  <a:srgbClr val="FF0000"/>
                </a:solidFill>
                <a:cs typeface="B Nazanin" pitchFamily="2" charset="-78"/>
              </a:rPr>
              <a:t>: گزاره هایی که به بررسی حق و تکلیف هر شخصی می پردازد، هرجا حقی هست تکلیفی هم وجود دارد</a:t>
            </a:r>
            <a:r>
              <a:rPr lang="fa-IR" dirty="0" smtClean="0"/>
              <a:t>. </a:t>
            </a:r>
            <a:r>
              <a:rPr lang="en-US" dirty="0" smtClean="0"/>
              <a:t/>
            </a:r>
            <a:br>
              <a:rPr lang="en-US" dirty="0" smtClean="0"/>
            </a:br>
            <a:endParaRPr lang="en-US" dirty="0"/>
          </a:p>
        </p:txBody>
      </p:sp>
      <p:sp>
        <p:nvSpPr>
          <p:cNvPr id="3" name="Content Placeholder 2"/>
          <p:cNvSpPr>
            <a:spLocks noGrp="1"/>
          </p:cNvSpPr>
          <p:nvPr>
            <p:ph idx="1"/>
          </p:nvPr>
        </p:nvSpPr>
        <p:spPr>
          <a:xfrm>
            <a:off x="251520" y="1556792"/>
            <a:ext cx="8229600" cy="4525963"/>
          </a:xfrm>
        </p:spPr>
        <p:txBody>
          <a:bodyPr>
            <a:normAutofit fontScale="70000" lnSpcReduction="20000"/>
          </a:bodyPr>
          <a:lstStyle/>
          <a:p>
            <a:pPr algn="r" rtl="1"/>
            <a:r>
              <a:rPr lang="fa-IR" dirty="0" smtClean="0">
                <a:cs typeface="B Nazanin" pitchFamily="2" charset="-78"/>
              </a:rPr>
              <a:t>نکات:</a:t>
            </a:r>
            <a:endParaRPr lang="en-US" dirty="0">
              <a:cs typeface="B Nazanin" pitchFamily="2" charset="-78"/>
            </a:endParaRPr>
          </a:p>
          <a:p>
            <a:pPr algn="r" rtl="1"/>
            <a:r>
              <a:rPr lang="fa-IR" b="1" dirty="0" smtClean="0">
                <a:cs typeface="B Nazanin" pitchFamily="2" charset="-78"/>
              </a:rPr>
              <a:t>1</a:t>
            </a:r>
            <a:r>
              <a:rPr lang="fa-IR" b="1" dirty="0">
                <a:cs typeface="B Nazanin" pitchFamily="2" charset="-78"/>
              </a:rPr>
              <a:t>. والدین در فرایند تربیت رسمی و عمومی فرزندان خود از حقوق زیر برخوردارند:</a:t>
            </a:r>
            <a:endParaRPr lang="en-US" b="1" dirty="0">
              <a:cs typeface="B Nazanin" pitchFamily="2" charset="-78"/>
            </a:endParaRPr>
          </a:p>
          <a:p>
            <a:pPr lvl="0" algn="r" rtl="1"/>
            <a:r>
              <a:rPr lang="fa-IR" dirty="0">
                <a:solidFill>
                  <a:srgbClr val="7030A0"/>
                </a:solidFill>
                <a:cs typeface="B Nazanin" pitchFamily="2" charset="-78"/>
              </a:rPr>
              <a:t>حق انتخاب نوع تربیت فرزندان خود</a:t>
            </a:r>
            <a:endParaRPr lang="en-US" dirty="0">
              <a:solidFill>
                <a:srgbClr val="7030A0"/>
              </a:solidFill>
              <a:cs typeface="B Nazanin" pitchFamily="2" charset="-78"/>
            </a:endParaRPr>
          </a:p>
          <a:p>
            <a:pPr lvl="0" algn="r" rtl="1"/>
            <a:r>
              <a:rPr lang="fa-IR" dirty="0">
                <a:solidFill>
                  <a:srgbClr val="7030A0"/>
                </a:solidFill>
                <a:cs typeface="B Nazanin" pitchFamily="2" charset="-78"/>
              </a:rPr>
              <a:t>حق مشارکت در مدیریت نظام تربیت رسمی و عمومی در حد توانایی و صلاحیت</a:t>
            </a:r>
            <a:endParaRPr lang="en-US" dirty="0">
              <a:solidFill>
                <a:srgbClr val="7030A0"/>
              </a:solidFill>
              <a:cs typeface="B Nazanin" pitchFamily="2" charset="-78"/>
            </a:endParaRPr>
          </a:p>
          <a:p>
            <a:pPr lvl="0" algn="r" rtl="1"/>
            <a:r>
              <a:rPr lang="fa-IR" dirty="0">
                <a:solidFill>
                  <a:srgbClr val="7030A0"/>
                </a:solidFill>
                <a:cs typeface="B Nazanin" pitchFamily="2" charset="-78"/>
              </a:rPr>
              <a:t>حق مشارکت در جریان تربیت فرزندان خود</a:t>
            </a:r>
            <a:endParaRPr lang="en-US" dirty="0">
              <a:solidFill>
                <a:srgbClr val="7030A0"/>
              </a:solidFill>
              <a:cs typeface="B Nazanin" pitchFamily="2" charset="-78"/>
            </a:endParaRPr>
          </a:p>
          <a:p>
            <a:pPr lvl="0" algn="r" rtl="1"/>
            <a:r>
              <a:rPr lang="fa-IR" dirty="0">
                <a:solidFill>
                  <a:srgbClr val="7030A0"/>
                </a:solidFill>
                <a:cs typeface="B Nazanin" pitchFamily="2" charset="-78"/>
              </a:rPr>
              <a:t>حق نظارت بر نظام تربیت رسمی وعمومی</a:t>
            </a:r>
            <a:endParaRPr lang="en-US" dirty="0">
              <a:solidFill>
                <a:srgbClr val="7030A0"/>
              </a:solidFill>
              <a:cs typeface="B Nazanin" pitchFamily="2" charset="-78"/>
            </a:endParaRPr>
          </a:p>
          <a:p>
            <a:pPr algn="r" rtl="1"/>
            <a:r>
              <a:rPr lang="fa-IR" b="1" dirty="0">
                <a:cs typeface="B Nazanin" pitchFamily="2" charset="-78"/>
              </a:rPr>
              <a:t>2.عموم شهروندان جمهوری اسلامی ایران از منظر تربیتی دارای حقوق زیرند:</a:t>
            </a:r>
            <a:endParaRPr lang="en-US" b="1" dirty="0">
              <a:cs typeface="B Nazanin" pitchFamily="2" charset="-78"/>
            </a:endParaRPr>
          </a:p>
          <a:p>
            <a:pPr lvl="0" algn="r" rtl="1"/>
            <a:r>
              <a:rPr lang="fa-IR" dirty="0">
                <a:solidFill>
                  <a:srgbClr val="002060"/>
                </a:solidFill>
                <a:cs typeface="B Nazanin" pitchFamily="2" charset="-78"/>
              </a:rPr>
              <a:t>حق دسترسی برابر به فرصت‏های تربیتی</a:t>
            </a:r>
            <a:endParaRPr lang="en-US" dirty="0">
              <a:solidFill>
                <a:srgbClr val="002060"/>
              </a:solidFill>
              <a:cs typeface="B Nazanin" pitchFamily="2" charset="-78"/>
            </a:endParaRPr>
          </a:p>
          <a:p>
            <a:pPr lvl="0" algn="r" rtl="1"/>
            <a:r>
              <a:rPr lang="fa-IR" dirty="0">
                <a:solidFill>
                  <a:srgbClr val="002060"/>
                </a:solidFill>
                <a:cs typeface="B Nazanin" pitchFamily="2" charset="-78"/>
              </a:rPr>
              <a:t>حق برخورداری از تربیت اخلاقی و دینی</a:t>
            </a:r>
            <a:endParaRPr lang="en-US" dirty="0">
              <a:solidFill>
                <a:srgbClr val="002060"/>
              </a:solidFill>
              <a:cs typeface="B Nazanin" pitchFamily="2" charset="-78"/>
            </a:endParaRPr>
          </a:p>
          <a:p>
            <a:pPr lvl="0" algn="r" rtl="1"/>
            <a:r>
              <a:rPr lang="fa-IR" dirty="0">
                <a:solidFill>
                  <a:srgbClr val="002060"/>
                </a:solidFill>
                <a:cs typeface="B Nazanin" pitchFamily="2" charset="-78"/>
              </a:rPr>
              <a:t>حق برخورداری از کرامت انسانی</a:t>
            </a:r>
            <a:endParaRPr lang="en-US" dirty="0">
              <a:solidFill>
                <a:srgbClr val="002060"/>
              </a:solidFill>
              <a:cs typeface="B Nazanin" pitchFamily="2" charset="-78"/>
            </a:endParaRPr>
          </a:p>
          <a:p>
            <a:pPr lvl="0" algn="r" rtl="1"/>
            <a:r>
              <a:rPr lang="fa-IR" dirty="0">
                <a:solidFill>
                  <a:srgbClr val="002060"/>
                </a:solidFill>
                <a:cs typeface="B Nazanin" pitchFamily="2" charset="-78"/>
              </a:rPr>
              <a:t>حق برخورداری از آزادی انسانی</a:t>
            </a:r>
            <a:endParaRPr lang="en-US" dirty="0">
              <a:solidFill>
                <a:srgbClr val="002060"/>
              </a:solidFill>
              <a:cs typeface="B Nazanin" pitchFamily="2" charset="-78"/>
            </a:endParaRPr>
          </a:p>
          <a:p>
            <a:pPr lvl="0" algn="r" rtl="1"/>
            <a:r>
              <a:rPr lang="fa-IR" dirty="0">
                <a:solidFill>
                  <a:srgbClr val="002060"/>
                </a:solidFill>
                <a:cs typeface="B Nazanin" pitchFamily="2" charset="-78"/>
              </a:rPr>
              <a:t>حق برخورداری از سلامت بهداشتی جسمی و </a:t>
            </a:r>
            <a:r>
              <a:rPr lang="fa-IR" dirty="0" smtClean="0">
                <a:solidFill>
                  <a:srgbClr val="002060"/>
                </a:solidFill>
                <a:cs typeface="B Nazanin" pitchFamily="2" charset="-78"/>
              </a:rPr>
              <a:t>ایمنی</a:t>
            </a:r>
            <a:endParaRPr lang="en-US" dirty="0">
              <a:solidFill>
                <a:srgbClr val="002060"/>
              </a:solidFill>
              <a:cs typeface="B Nazanin" pitchFamily="2" charset="-78"/>
            </a:endParaRPr>
          </a:p>
        </p:txBody>
      </p:sp>
    </p:spTree>
    <p:extLst>
      <p:ext uri="{BB962C8B-B14F-4D97-AF65-F5344CB8AC3E}">
        <p14:creationId xmlns:p14="http://schemas.microsoft.com/office/powerpoint/2010/main" val="2419513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solidFill>
                  <a:srgbClr val="002060"/>
                </a:solidFill>
                <a:cs typeface="B Nazanin" pitchFamily="2" charset="-78"/>
              </a:rPr>
              <a:t>تکالیف و مسئولیت‏های تربیتی ( دولت و خانواده ):</a:t>
            </a:r>
            <a:endParaRPr lang="en-US" dirty="0"/>
          </a:p>
        </p:txBody>
      </p:sp>
      <p:sp>
        <p:nvSpPr>
          <p:cNvPr id="3" name="Content Placeholder 2"/>
          <p:cNvSpPr>
            <a:spLocks noGrp="1"/>
          </p:cNvSpPr>
          <p:nvPr>
            <p:ph idx="1"/>
          </p:nvPr>
        </p:nvSpPr>
        <p:spPr/>
        <p:txBody>
          <a:bodyPr>
            <a:normAutofit fontScale="55000" lnSpcReduction="20000"/>
          </a:bodyPr>
          <a:lstStyle/>
          <a:p>
            <a:pPr lvl="0" algn="r" rtl="1"/>
            <a:endParaRPr lang="en-US" sz="3800" dirty="0" smtClean="0">
              <a:solidFill>
                <a:srgbClr val="002060"/>
              </a:solidFill>
              <a:cs typeface="B Nazanin" pitchFamily="2" charset="-78"/>
            </a:endParaRPr>
          </a:p>
          <a:p>
            <a:pPr algn="r" rtl="1"/>
            <a:r>
              <a:rPr lang="fa-IR" sz="3800" b="1" dirty="0" smtClean="0">
                <a:solidFill>
                  <a:srgbClr val="002060"/>
                </a:solidFill>
                <a:cs typeface="B Nazanin" pitchFamily="2" charset="-78"/>
              </a:rPr>
              <a:t>تعهدات دولت نسبت به حق بر تربیت به سه شکل زیر است:</a:t>
            </a:r>
            <a:endParaRPr lang="en-US" sz="3800" b="1" dirty="0" smtClean="0">
              <a:solidFill>
                <a:srgbClr val="002060"/>
              </a:solidFill>
              <a:cs typeface="B Nazanin" pitchFamily="2" charset="-78"/>
            </a:endParaRPr>
          </a:p>
          <a:p>
            <a:pPr lvl="0" algn="r" rtl="1"/>
            <a:r>
              <a:rPr lang="fa-IR" sz="3800" dirty="0" smtClean="0">
                <a:solidFill>
                  <a:srgbClr val="002060"/>
                </a:solidFill>
                <a:cs typeface="B Nazanin" pitchFamily="2" charset="-78"/>
              </a:rPr>
              <a:t>تعهد به رعایت</a:t>
            </a:r>
            <a:endParaRPr lang="en-US" sz="3800" dirty="0" smtClean="0">
              <a:solidFill>
                <a:srgbClr val="002060"/>
              </a:solidFill>
              <a:cs typeface="B Nazanin" pitchFamily="2" charset="-78"/>
            </a:endParaRPr>
          </a:p>
          <a:p>
            <a:pPr lvl="0" algn="r" rtl="1"/>
            <a:r>
              <a:rPr lang="fa-IR" sz="3800" dirty="0" smtClean="0">
                <a:solidFill>
                  <a:srgbClr val="002060"/>
                </a:solidFill>
                <a:cs typeface="B Nazanin" pitchFamily="2" charset="-78"/>
              </a:rPr>
              <a:t>تعهد به حمایت</a:t>
            </a:r>
            <a:endParaRPr lang="en-US" sz="3800" dirty="0" smtClean="0">
              <a:solidFill>
                <a:srgbClr val="002060"/>
              </a:solidFill>
              <a:cs typeface="B Nazanin" pitchFamily="2" charset="-78"/>
            </a:endParaRPr>
          </a:p>
          <a:p>
            <a:pPr lvl="0" algn="r" rtl="1"/>
            <a:r>
              <a:rPr lang="fa-IR" sz="3800" dirty="0" smtClean="0">
                <a:solidFill>
                  <a:srgbClr val="002060"/>
                </a:solidFill>
                <a:cs typeface="B Nazanin" pitchFamily="2" charset="-78"/>
              </a:rPr>
              <a:t>تعهد به زمینه‏سازی برای تحقق کامل.</a:t>
            </a:r>
            <a:endParaRPr lang="en-US" sz="3800" dirty="0" smtClean="0">
              <a:solidFill>
                <a:srgbClr val="002060"/>
              </a:solidFill>
              <a:cs typeface="B Nazanin" pitchFamily="2" charset="-78"/>
            </a:endParaRPr>
          </a:p>
          <a:p>
            <a:pPr algn="r" rtl="1"/>
            <a:r>
              <a:rPr lang="fa-IR" sz="3800" dirty="0" smtClean="0">
                <a:solidFill>
                  <a:srgbClr val="002060"/>
                </a:solidFill>
                <a:cs typeface="B Nazanin" pitchFamily="2" charset="-78"/>
              </a:rPr>
              <a:t>نکات:</a:t>
            </a:r>
            <a:endParaRPr lang="en-US" sz="3800" dirty="0" smtClean="0">
              <a:solidFill>
                <a:srgbClr val="002060"/>
              </a:solidFill>
              <a:cs typeface="B Nazanin" pitchFamily="2" charset="-78"/>
            </a:endParaRPr>
          </a:p>
          <a:p>
            <a:pPr algn="r" rtl="1"/>
            <a:r>
              <a:rPr lang="fa-IR" sz="3800" dirty="0" smtClean="0">
                <a:solidFill>
                  <a:srgbClr val="002060"/>
                </a:solidFill>
                <a:cs typeface="B Nazanin" pitchFamily="2" charset="-78"/>
              </a:rPr>
              <a:t>1. برای دولت انجام یک حقوق نباید سبب ضایع شدن حقوق دیگر شود مثلاً وقتی حق تربیت را برای همه صادر می کند نباید آزادی افراد گرفته شود، باید در جهت هماهنگی انجام شود.</a:t>
            </a:r>
          </a:p>
          <a:p>
            <a:pPr algn="r" rtl="1"/>
            <a:endParaRPr lang="en-US" sz="3800" dirty="0" smtClean="0">
              <a:solidFill>
                <a:srgbClr val="002060"/>
              </a:solidFill>
              <a:cs typeface="B Nazanin" pitchFamily="2" charset="-78"/>
            </a:endParaRPr>
          </a:p>
          <a:p>
            <a:pPr algn="r" rtl="1"/>
            <a:r>
              <a:rPr lang="fa-IR" sz="3800" dirty="0" smtClean="0">
                <a:solidFill>
                  <a:srgbClr val="002060"/>
                </a:solidFill>
                <a:cs typeface="B Nazanin" pitchFamily="2" charset="-78"/>
              </a:rPr>
              <a:t>2. وقتی خانواده ها وظایفشان را به درستی انجام نمی‏دهند دولت این وظیفۀ خاص و اضافی را برعهده می‏گیرد مانند کودکانی که خانوادۀ صحیح و مناسب اخلاقی ندارند و یا والدینشان در زندان به سر می‏برند ویا مشکلات روانی والدین و... هستند که دولت این وظیفه را به دوش می‏کشد تا همه  تربیت شوند.</a:t>
            </a:r>
            <a:endParaRPr lang="en-US" sz="3800" dirty="0" smtClean="0">
              <a:solidFill>
                <a:srgbClr val="002060"/>
              </a:solidFill>
              <a:cs typeface="B Nazanin" pitchFamily="2" charset="-78"/>
            </a:endParaRPr>
          </a:p>
          <a:p>
            <a:pPr algn="r" rtl="1"/>
            <a:r>
              <a:rPr lang="fa-IR" dirty="0" smtClean="0"/>
              <a:t> </a:t>
            </a:r>
            <a:endParaRPr lang="en-US" dirty="0" smtClean="0"/>
          </a:p>
          <a:p>
            <a:endParaRPr lang="en-US" dirty="0" smtClean="0"/>
          </a:p>
          <a:p>
            <a:pPr algn="r"/>
            <a:endParaRPr lang="en-US" dirty="0"/>
          </a:p>
        </p:txBody>
      </p:sp>
    </p:spTree>
    <p:extLst>
      <p:ext uri="{BB962C8B-B14F-4D97-AF65-F5344CB8AC3E}">
        <p14:creationId xmlns:p14="http://schemas.microsoft.com/office/powerpoint/2010/main" val="3276895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1750</Words>
  <Application>Microsoft Office PowerPoint</Application>
  <PresentationFormat>On-screen Show (4:3)</PresentationFormat>
  <Paragraphs>125</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درس: تربیت رسمی و عمومی در جمهوری اسلامی ایران  </vt:lpstr>
      <vt:lpstr>تربیت رسمی و عمومی در جمهوری اسلامی ایران </vt:lpstr>
      <vt:lpstr>ضرورت تربیت رسمی و عمومی </vt:lpstr>
      <vt:lpstr>مبانی اساسی تربیت رسمی و عمومی </vt:lpstr>
      <vt:lpstr>مبانی سیاسی:  گزاره‏هایی که ابتدا در ارتباط با جایگاه تربیت در عرصه‏ی سیاست و سپس چگونگی، نقش و دخالت سیاست درعرصه‏ی تربیت را بیان می‏کند.  </vt:lpstr>
      <vt:lpstr>رویکرد تمدن‏سازی در زمینۀ مواجهه با مظاهر مدرنیته، جهت‏گیری مختار و برگزیده</vt:lpstr>
      <vt:lpstr>رویکرد تمدن‏سازی</vt:lpstr>
      <vt:lpstr>مبانی حقوقی: گزاره هایی که به بررسی حق و تکلیف هر شخصی می پردازد، هرجا حقی هست تکلیفی هم وجود دارد.  </vt:lpstr>
      <vt:lpstr>تکالیف و مسئولیت‏های تربیتی ( دولت و خانواده ):</vt:lpstr>
      <vt:lpstr>مبانی روان شناختی:  به بررسی مراحل رشد و ویژگیهای هر مرحله و توجه به نیازهای متربیان می پردازد و یک دانش تجربی است.  </vt:lpstr>
      <vt:lpstr>مبانی روان شناختی</vt:lpstr>
      <vt:lpstr>مبانی روان شناختی</vt:lpstr>
      <vt:lpstr>مبانی جامعه‏شناختی </vt:lpstr>
      <vt:lpstr>مبانی جامعه‏شناختی</vt:lpstr>
      <vt:lpstr>مبانی جامعه‏شناختی</vt:lpstr>
      <vt:lpstr>برخی از توفیقات قابل توجهی که تربیت رسمی وعمومی در جوامع امروزی داشته عبارتند از: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تربیت رسمی و عمومی در جمهوری اسلامی ایران تربیت رسمی و عمومی</dc:title>
  <dc:creator>mohsen</dc:creator>
  <cp:lastModifiedBy>mohsen</cp:lastModifiedBy>
  <cp:revision>21</cp:revision>
  <dcterms:created xsi:type="dcterms:W3CDTF">2020-03-10T05:29:36Z</dcterms:created>
  <dcterms:modified xsi:type="dcterms:W3CDTF">2020-03-10T14:08:56Z</dcterms:modified>
</cp:coreProperties>
</file>