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14"/>
  </p:notesMasterIdLst>
  <p:sldIdLst>
    <p:sldId id="256" r:id="rId2"/>
    <p:sldId id="257" r:id="rId3"/>
    <p:sldId id="258" r:id="rId4"/>
    <p:sldId id="259" r:id="rId5"/>
    <p:sldId id="264" r:id="rId6"/>
    <p:sldId id="265" r:id="rId7"/>
    <p:sldId id="267" r:id="rId8"/>
    <p:sldId id="263" r:id="rId9"/>
    <p:sldId id="268" r:id="rId10"/>
    <p:sldId id="269" r:id="rId11"/>
    <p:sldId id="270" r:id="rId12"/>
    <p:sldId id="271" r:id="rId13"/>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aximized" horzBarState="maximized">
    <p:restoredLeft sz="65422" autoAdjust="0"/>
    <p:restoredTop sz="86323" autoAdjust="0"/>
  </p:normalViewPr>
  <p:slideViewPr>
    <p:cSldViewPr>
      <p:cViewPr varScale="1">
        <p:scale>
          <a:sx n="74" d="100"/>
          <a:sy n="74" d="100"/>
        </p:scale>
        <p:origin x="-87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80C7FE3-EB10-4BD0-AB26-A2BC06AA844D}" type="datetimeFigureOut">
              <a:rPr lang="fa-IR" smtClean="0"/>
              <a:t>07/14/1441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FEA1B86-BE43-42E0-9B9F-D3D8BFFF5897}" type="slidenum">
              <a:rPr lang="fa-IR" smtClean="0"/>
              <a:t>‹#›</a:t>
            </a:fld>
            <a:endParaRPr lang="fa-IR"/>
          </a:p>
        </p:txBody>
      </p:sp>
    </p:spTree>
    <p:extLst>
      <p:ext uri="{BB962C8B-B14F-4D97-AF65-F5344CB8AC3E}">
        <p14:creationId xmlns:p14="http://schemas.microsoft.com/office/powerpoint/2010/main" val="94485761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AFEA1B86-BE43-42E0-9B9F-D3D8BFFF5897}" type="slidenum">
              <a:rPr lang="fa-IR" smtClean="0"/>
              <a:t>1</a:t>
            </a:fld>
            <a:endParaRPr lang="fa-IR"/>
          </a:p>
        </p:txBody>
      </p:sp>
    </p:spTree>
    <p:extLst>
      <p:ext uri="{BB962C8B-B14F-4D97-AF65-F5344CB8AC3E}">
        <p14:creationId xmlns:p14="http://schemas.microsoft.com/office/powerpoint/2010/main" val="354600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196C5207-D24E-4858-B39C-95BF89DDCC67}" type="datetimeFigureOut">
              <a:rPr lang="fa-IR" smtClean="0"/>
              <a:t>07/14/1441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C44701C-49FD-4A86-94D4-FADAB84517EE}" type="slidenum">
              <a:rPr lang="fa-IR" smtClean="0"/>
              <a:t>‹#›</a:t>
            </a:fld>
            <a:endParaRPr lang="fa-IR"/>
          </a:p>
        </p:txBody>
      </p:sp>
    </p:spTree>
    <p:extLst>
      <p:ext uri="{BB962C8B-B14F-4D97-AF65-F5344CB8AC3E}">
        <p14:creationId xmlns:p14="http://schemas.microsoft.com/office/powerpoint/2010/main" val="347606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96C5207-D24E-4858-B39C-95BF89DDCC67}" type="datetimeFigureOut">
              <a:rPr lang="fa-IR" smtClean="0"/>
              <a:t>07/14/1441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C44701C-49FD-4A86-94D4-FADAB84517EE}" type="slidenum">
              <a:rPr lang="fa-IR" smtClean="0"/>
              <a:t>‹#›</a:t>
            </a:fld>
            <a:endParaRPr lang="fa-IR"/>
          </a:p>
        </p:txBody>
      </p:sp>
    </p:spTree>
    <p:extLst>
      <p:ext uri="{BB962C8B-B14F-4D97-AF65-F5344CB8AC3E}">
        <p14:creationId xmlns:p14="http://schemas.microsoft.com/office/powerpoint/2010/main" val="2866566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96C5207-D24E-4858-B39C-95BF89DDCC67}" type="datetimeFigureOut">
              <a:rPr lang="fa-IR" smtClean="0"/>
              <a:t>07/14/1441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C44701C-49FD-4A86-94D4-FADAB84517EE}" type="slidenum">
              <a:rPr lang="fa-IR" smtClean="0"/>
              <a:t>‹#›</a:t>
            </a:fld>
            <a:endParaRPr lang="fa-IR"/>
          </a:p>
        </p:txBody>
      </p:sp>
    </p:spTree>
    <p:extLst>
      <p:ext uri="{BB962C8B-B14F-4D97-AF65-F5344CB8AC3E}">
        <p14:creationId xmlns:p14="http://schemas.microsoft.com/office/powerpoint/2010/main" val="1818312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96C5207-D24E-4858-B39C-95BF89DDCC67}" type="datetimeFigureOut">
              <a:rPr lang="fa-IR" smtClean="0"/>
              <a:t>07/14/1441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C44701C-49FD-4A86-94D4-FADAB84517EE}" type="slidenum">
              <a:rPr lang="fa-IR" smtClean="0"/>
              <a:t>‹#›</a:t>
            </a:fld>
            <a:endParaRPr lang="fa-IR"/>
          </a:p>
        </p:txBody>
      </p:sp>
    </p:spTree>
    <p:extLst>
      <p:ext uri="{BB962C8B-B14F-4D97-AF65-F5344CB8AC3E}">
        <p14:creationId xmlns:p14="http://schemas.microsoft.com/office/powerpoint/2010/main" val="935551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6C5207-D24E-4858-B39C-95BF89DDCC67}" type="datetimeFigureOut">
              <a:rPr lang="fa-IR" smtClean="0"/>
              <a:t>07/14/1441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C44701C-49FD-4A86-94D4-FADAB84517EE}" type="slidenum">
              <a:rPr lang="fa-IR" smtClean="0"/>
              <a:t>‹#›</a:t>
            </a:fld>
            <a:endParaRPr lang="fa-IR"/>
          </a:p>
        </p:txBody>
      </p:sp>
    </p:spTree>
    <p:extLst>
      <p:ext uri="{BB962C8B-B14F-4D97-AF65-F5344CB8AC3E}">
        <p14:creationId xmlns:p14="http://schemas.microsoft.com/office/powerpoint/2010/main" val="1691741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196C5207-D24E-4858-B39C-95BF89DDCC67}" type="datetimeFigureOut">
              <a:rPr lang="fa-IR" smtClean="0"/>
              <a:t>07/14/1441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C44701C-49FD-4A86-94D4-FADAB84517EE}" type="slidenum">
              <a:rPr lang="fa-IR" smtClean="0"/>
              <a:t>‹#›</a:t>
            </a:fld>
            <a:endParaRPr lang="fa-IR"/>
          </a:p>
        </p:txBody>
      </p:sp>
    </p:spTree>
    <p:extLst>
      <p:ext uri="{BB962C8B-B14F-4D97-AF65-F5344CB8AC3E}">
        <p14:creationId xmlns:p14="http://schemas.microsoft.com/office/powerpoint/2010/main" val="333391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196C5207-D24E-4858-B39C-95BF89DDCC67}" type="datetimeFigureOut">
              <a:rPr lang="fa-IR" smtClean="0"/>
              <a:t>07/14/1441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C44701C-49FD-4A86-94D4-FADAB84517EE}" type="slidenum">
              <a:rPr lang="fa-IR" smtClean="0"/>
              <a:t>‹#›</a:t>
            </a:fld>
            <a:endParaRPr lang="fa-IR"/>
          </a:p>
        </p:txBody>
      </p:sp>
    </p:spTree>
    <p:extLst>
      <p:ext uri="{BB962C8B-B14F-4D97-AF65-F5344CB8AC3E}">
        <p14:creationId xmlns:p14="http://schemas.microsoft.com/office/powerpoint/2010/main" val="1495730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196C5207-D24E-4858-B39C-95BF89DDCC67}" type="datetimeFigureOut">
              <a:rPr lang="fa-IR" smtClean="0"/>
              <a:t>07/14/1441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C44701C-49FD-4A86-94D4-FADAB84517EE}" type="slidenum">
              <a:rPr lang="fa-IR" smtClean="0"/>
              <a:t>‹#›</a:t>
            </a:fld>
            <a:endParaRPr lang="fa-IR"/>
          </a:p>
        </p:txBody>
      </p:sp>
    </p:spTree>
    <p:extLst>
      <p:ext uri="{BB962C8B-B14F-4D97-AF65-F5344CB8AC3E}">
        <p14:creationId xmlns:p14="http://schemas.microsoft.com/office/powerpoint/2010/main" val="93344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6C5207-D24E-4858-B39C-95BF89DDCC67}" type="datetimeFigureOut">
              <a:rPr lang="fa-IR" smtClean="0"/>
              <a:t>07/14/1441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C44701C-49FD-4A86-94D4-FADAB84517EE}" type="slidenum">
              <a:rPr lang="fa-IR" smtClean="0"/>
              <a:t>‹#›</a:t>
            </a:fld>
            <a:endParaRPr lang="fa-IR"/>
          </a:p>
        </p:txBody>
      </p:sp>
    </p:spTree>
    <p:extLst>
      <p:ext uri="{BB962C8B-B14F-4D97-AF65-F5344CB8AC3E}">
        <p14:creationId xmlns:p14="http://schemas.microsoft.com/office/powerpoint/2010/main" val="2121824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6C5207-D24E-4858-B39C-95BF89DDCC67}" type="datetimeFigureOut">
              <a:rPr lang="fa-IR" smtClean="0"/>
              <a:t>07/14/1441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C44701C-49FD-4A86-94D4-FADAB84517EE}" type="slidenum">
              <a:rPr lang="fa-IR" smtClean="0"/>
              <a:t>‹#›</a:t>
            </a:fld>
            <a:endParaRPr lang="fa-IR"/>
          </a:p>
        </p:txBody>
      </p:sp>
    </p:spTree>
    <p:extLst>
      <p:ext uri="{BB962C8B-B14F-4D97-AF65-F5344CB8AC3E}">
        <p14:creationId xmlns:p14="http://schemas.microsoft.com/office/powerpoint/2010/main" val="1690363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6C5207-D24E-4858-B39C-95BF89DDCC67}" type="datetimeFigureOut">
              <a:rPr lang="fa-IR" smtClean="0"/>
              <a:t>07/14/1441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C44701C-49FD-4A86-94D4-FADAB84517EE}" type="slidenum">
              <a:rPr lang="fa-IR" smtClean="0"/>
              <a:t>‹#›</a:t>
            </a:fld>
            <a:endParaRPr lang="fa-IR"/>
          </a:p>
        </p:txBody>
      </p:sp>
    </p:spTree>
    <p:extLst>
      <p:ext uri="{BB962C8B-B14F-4D97-AF65-F5344CB8AC3E}">
        <p14:creationId xmlns:p14="http://schemas.microsoft.com/office/powerpoint/2010/main" val="2730121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96C5207-D24E-4858-B39C-95BF89DDCC67}" type="datetimeFigureOut">
              <a:rPr lang="fa-IR" smtClean="0"/>
              <a:t>07/14/1441</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C44701C-49FD-4A86-94D4-FADAB84517EE}" type="slidenum">
              <a:rPr lang="fa-IR" smtClean="0"/>
              <a:t>‹#›</a:t>
            </a:fld>
            <a:endParaRPr lang="fa-IR"/>
          </a:p>
        </p:txBody>
      </p:sp>
    </p:spTree>
    <p:extLst>
      <p:ext uri="{BB962C8B-B14F-4D97-AF65-F5344CB8AC3E}">
        <p14:creationId xmlns:p14="http://schemas.microsoft.com/office/powerpoint/2010/main" val="36720444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cs typeface="B Nazanin" panose="00000400000000000000" pitchFamily="2" charset="-78"/>
              </a:rPr>
              <a:t>بسمه تعالی</a:t>
            </a:r>
            <a:endParaRPr lang="fa-IR" dirty="0">
              <a:cs typeface="B Nazanin" panose="00000400000000000000" pitchFamily="2" charset="-78"/>
            </a:endParaRPr>
          </a:p>
        </p:txBody>
      </p:sp>
      <p:sp>
        <p:nvSpPr>
          <p:cNvPr id="3" name="Subtitle 2"/>
          <p:cNvSpPr>
            <a:spLocks noGrp="1"/>
          </p:cNvSpPr>
          <p:nvPr>
            <p:ph type="subTitle" idx="1"/>
          </p:nvPr>
        </p:nvSpPr>
        <p:spPr/>
        <p:txBody>
          <a:bodyPr>
            <a:normAutofit/>
          </a:bodyPr>
          <a:lstStyle/>
          <a:p>
            <a:r>
              <a:rPr lang="fa-IR" dirty="0" smtClean="0">
                <a:cs typeface="B Nazanin" panose="00000400000000000000" pitchFamily="2" charset="-78"/>
              </a:rPr>
              <a:t>فصل دوم تحلیل محتوای 1</a:t>
            </a:r>
          </a:p>
          <a:p>
            <a:r>
              <a:rPr lang="fa-IR" dirty="0" smtClean="0">
                <a:cs typeface="B Nazanin" panose="00000400000000000000" pitchFamily="2" charset="-78"/>
              </a:rPr>
              <a:t>دانشجویان گروه یازده پردیس کوثریاسوج</a:t>
            </a:r>
          </a:p>
          <a:p>
            <a:r>
              <a:rPr lang="fa-IR" dirty="0" smtClean="0">
                <a:cs typeface="B Nazanin" panose="00000400000000000000" pitchFamily="2" charset="-78"/>
              </a:rPr>
              <a:t>تهیه کننده : قدرت اله باقری</a:t>
            </a:r>
            <a:endParaRPr lang="fa-IR" dirty="0">
              <a:cs typeface="B Nazanin" panose="00000400000000000000" pitchFamily="2" charset="-78"/>
            </a:endParaRPr>
          </a:p>
        </p:txBody>
      </p:sp>
    </p:spTree>
    <p:extLst>
      <p:ext uri="{BB962C8B-B14F-4D97-AF65-F5344CB8AC3E}">
        <p14:creationId xmlns:p14="http://schemas.microsoft.com/office/powerpoint/2010/main" val="36812911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Nazanin" panose="00000400000000000000" pitchFamily="2" charset="-78"/>
              </a:rPr>
              <a:t>معایب تحلیل محتوا</a:t>
            </a:r>
            <a:endParaRPr lang="fa-IR" dirty="0">
              <a:cs typeface="B Nazanin" panose="00000400000000000000" pitchFamily="2" charset="-78"/>
            </a:endParaRPr>
          </a:p>
        </p:txBody>
      </p:sp>
      <p:sp>
        <p:nvSpPr>
          <p:cNvPr id="3" name="Content Placeholder 2"/>
          <p:cNvSpPr>
            <a:spLocks noGrp="1"/>
          </p:cNvSpPr>
          <p:nvPr>
            <p:ph idx="1"/>
          </p:nvPr>
        </p:nvSpPr>
        <p:spPr/>
        <p:txBody>
          <a:bodyPr/>
          <a:lstStyle/>
          <a:p>
            <a:r>
              <a:rPr lang="fa-IR" dirty="0" smtClean="0">
                <a:cs typeface="B Nazanin" panose="00000400000000000000" pitchFamily="2" charset="-78"/>
              </a:rPr>
              <a:t>در اغلب موارد، فعالیتی وقت گیر و هزینه بر و پرزحمت است.</a:t>
            </a:r>
          </a:p>
          <a:p>
            <a:r>
              <a:rPr lang="fa-IR" dirty="0" smtClean="0">
                <a:cs typeface="B Nazanin" panose="00000400000000000000" pitchFamily="2" charset="-78"/>
              </a:rPr>
              <a:t>گرایش بیش از حدی به شمارش کلمات دارد.</a:t>
            </a:r>
          </a:p>
          <a:p>
            <a:r>
              <a:rPr lang="fa-IR" dirty="0" smtClean="0">
                <a:cs typeface="B Nazanin" panose="00000400000000000000" pitchFamily="2" charset="-78"/>
              </a:rPr>
              <a:t>مکانیزم کامپیوتری کردن آن مشکل است.</a:t>
            </a:r>
          </a:p>
          <a:p>
            <a:pPr marL="0" indent="0">
              <a:buNone/>
            </a:pPr>
            <a:endParaRPr lang="fa-IR" dirty="0"/>
          </a:p>
        </p:txBody>
      </p:sp>
    </p:spTree>
    <p:extLst>
      <p:ext uri="{BB962C8B-B14F-4D97-AF65-F5344CB8AC3E}">
        <p14:creationId xmlns:p14="http://schemas.microsoft.com/office/powerpoint/2010/main" val="690147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Nazanin" panose="00000400000000000000" pitchFamily="2" charset="-78"/>
              </a:rPr>
              <a:t>کاربردهای تحلیل محتوا</a:t>
            </a:r>
            <a:endParaRPr lang="fa-IR" dirty="0">
              <a:cs typeface="B Nazanin" panose="00000400000000000000" pitchFamily="2" charset="-78"/>
            </a:endParaRPr>
          </a:p>
        </p:txBody>
      </p:sp>
      <p:sp>
        <p:nvSpPr>
          <p:cNvPr id="3" name="Content Placeholder 2"/>
          <p:cNvSpPr>
            <a:spLocks noGrp="1"/>
          </p:cNvSpPr>
          <p:nvPr>
            <p:ph idx="1"/>
          </p:nvPr>
        </p:nvSpPr>
        <p:spPr/>
        <p:txBody>
          <a:bodyPr/>
          <a:lstStyle/>
          <a:p>
            <a:r>
              <a:rPr lang="fa-IR" dirty="0" smtClean="0"/>
              <a:t>مهترین کاربرد تحلیل محتوا توصیف ویژگیهای یک پیام است.</a:t>
            </a:r>
          </a:p>
          <a:p>
            <a:r>
              <a:rPr lang="fa-IR" dirty="0" smtClean="0"/>
              <a:t>منابع آموزشی و درسی.</a:t>
            </a:r>
          </a:p>
          <a:p>
            <a:r>
              <a:rPr lang="fa-IR" dirty="0" smtClean="0"/>
              <a:t>برای استنباط جنبه های فرهنگی پیام و تغییرات فرهنگی نیز به کار می رود.</a:t>
            </a:r>
            <a:endParaRPr lang="fa-IR" dirty="0"/>
          </a:p>
        </p:txBody>
      </p:sp>
    </p:spTree>
    <p:extLst>
      <p:ext uri="{BB962C8B-B14F-4D97-AF65-F5344CB8AC3E}">
        <p14:creationId xmlns:p14="http://schemas.microsoft.com/office/powerpoint/2010/main" val="3892228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lstStyle/>
          <a:p>
            <a:endParaRPr lang="fa-IR" dirty="0" smtClean="0"/>
          </a:p>
          <a:p>
            <a:pPr marL="0" indent="0">
              <a:buNone/>
            </a:pPr>
            <a:endParaRPr lang="fa-IR" dirty="0" smtClean="0"/>
          </a:p>
          <a:p>
            <a:pPr marL="0" indent="0">
              <a:buNone/>
            </a:pPr>
            <a:r>
              <a:rPr lang="fa-IR" dirty="0" smtClean="0"/>
              <a:t>               </a:t>
            </a:r>
            <a:r>
              <a:rPr lang="fa-IR" sz="4800" dirty="0" smtClean="0">
                <a:cs typeface="B Nazanin" panose="00000400000000000000" pitchFamily="2" charset="-78"/>
              </a:rPr>
              <a:t> ارزوی موفقیت و سلامتی</a:t>
            </a:r>
            <a:endParaRPr lang="fa-IR" sz="4800" dirty="0">
              <a:cs typeface="B Nazanin" panose="00000400000000000000" pitchFamily="2" charset="-78"/>
            </a:endParaRPr>
          </a:p>
        </p:txBody>
      </p:sp>
    </p:spTree>
    <p:extLst>
      <p:ext uri="{BB962C8B-B14F-4D97-AF65-F5344CB8AC3E}">
        <p14:creationId xmlns:p14="http://schemas.microsoft.com/office/powerpoint/2010/main" val="855778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Nazanin" panose="00000400000000000000" pitchFamily="2" charset="-78"/>
              </a:rPr>
              <a:t>تعریف تحلیل محتوا</a:t>
            </a:r>
            <a:endParaRPr lang="fa-IR" dirty="0">
              <a:cs typeface="B Nazanin" panose="00000400000000000000" pitchFamily="2" charset="-78"/>
            </a:endParaRPr>
          </a:p>
        </p:txBody>
      </p:sp>
      <p:sp>
        <p:nvSpPr>
          <p:cNvPr id="3" name="Content Placeholder 2"/>
          <p:cNvSpPr>
            <a:spLocks noGrp="1"/>
          </p:cNvSpPr>
          <p:nvPr>
            <p:ph idx="1"/>
          </p:nvPr>
        </p:nvSpPr>
        <p:spPr/>
        <p:txBody>
          <a:bodyPr/>
          <a:lstStyle/>
          <a:p>
            <a:r>
              <a:rPr lang="fa-IR" dirty="0" smtClean="0">
                <a:cs typeface="B Nazanin" panose="00000400000000000000" pitchFamily="2" charset="-78"/>
              </a:rPr>
              <a:t>تحلیل محتوا یک روش علمی –پژوهشی است که به بررسی تحلیل کمی و کیفی محتوای اشکار یا پنهان هر شکلی از یک پیام (دیداری، شنیداری،کلامی، غیر کلامی,نمادی، تصویری و الکترونیکی)و تاثیر آن برمخاطب می پردازد.</a:t>
            </a:r>
          </a:p>
        </p:txBody>
      </p:sp>
    </p:spTree>
    <p:extLst>
      <p:ext uri="{BB962C8B-B14F-4D97-AF65-F5344CB8AC3E}">
        <p14:creationId xmlns:p14="http://schemas.microsoft.com/office/powerpoint/2010/main" val="1982716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Nazanin" panose="00000400000000000000" pitchFamily="2" charset="-78"/>
              </a:rPr>
              <a:t>ویژگیهای تحلیل محتوا</a:t>
            </a:r>
            <a:endParaRPr lang="fa-IR" dirty="0">
              <a:cs typeface="B Nazanin" panose="00000400000000000000" pitchFamily="2" charset="-78"/>
            </a:endParaRPr>
          </a:p>
        </p:txBody>
      </p:sp>
      <p:sp>
        <p:nvSpPr>
          <p:cNvPr id="3" name="Content Placeholder 2"/>
          <p:cNvSpPr>
            <a:spLocks noGrp="1"/>
          </p:cNvSpPr>
          <p:nvPr>
            <p:ph idx="1"/>
          </p:nvPr>
        </p:nvSpPr>
        <p:spPr/>
        <p:txBody>
          <a:bodyPr>
            <a:normAutofit fontScale="92500" lnSpcReduction="10000"/>
          </a:bodyPr>
          <a:lstStyle/>
          <a:p>
            <a:r>
              <a:rPr lang="fa-IR" dirty="0" smtClean="0">
                <a:cs typeface="B Nazanin" panose="00000400000000000000" pitchFamily="2" charset="-78"/>
              </a:rPr>
              <a:t>عینی بودن: فرایند پژوهش باید بر اساس قواعد، روشهای غلمی مشخص و روشن باشد تا محققان مختلف بتوانندآن را درباره محتوای یکسان به کاربرند و نتایج یکسانی به دست اورند.</a:t>
            </a:r>
          </a:p>
          <a:p>
            <a:r>
              <a:rPr lang="fa-IR" dirty="0" smtClean="0">
                <a:cs typeface="B Nazanin" panose="00000400000000000000" pitchFamily="2" charset="-78"/>
              </a:rPr>
              <a:t>منظم بودن: یعنی اینکه تجزیه و تحلیل به نحوی طراحی گرددکه کیله سوالها و فرضیه های تحقیق مورد بحث و بررسی قرار گیرد.</a:t>
            </a:r>
          </a:p>
          <a:p>
            <a:r>
              <a:rPr lang="fa-IR" dirty="0" smtClean="0">
                <a:cs typeface="B Nazanin" panose="00000400000000000000" pitchFamily="2" charset="-78"/>
              </a:rPr>
              <a:t>کمی بودن:کمی بودن یعنی کدگذاری ارزشهای کمی یا تعیین فروانی های انواع محتواهایی که به روشهای مختلف تعریف شده است.</a:t>
            </a:r>
          </a:p>
          <a:p>
            <a:r>
              <a:rPr lang="fa-IR" dirty="0" smtClean="0">
                <a:cs typeface="B Nazanin" panose="00000400000000000000" pitchFamily="2" charset="-78"/>
              </a:rPr>
              <a:t>آشکار بودن:یعنی محتوا باید به همان صورتی که ظاهر شده است کد گذاری شود نه به طریقی که تحلیل گر آن را احساس کند</a:t>
            </a:r>
          </a:p>
          <a:p>
            <a:endParaRPr lang="fa-IR" dirty="0">
              <a:cs typeface="B Nazanin" panose="00000400000000000000" pitchFamily="2" charset="-78"/>
            </a:endParaRPr>
          </a:p>
        </p:txBody>
      </p:sp>
    </p:spTree>
    <p:extLst>
      <p:ext uri="{BB962C8B-B14F-4D97-AF65-F5344CB8AC3E}">
        <p14:creationId xmlns:p14="http://schemas.microsoft.com/office/powerpoint/2010/main" val="100897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Nazanin" panose="00000400000000000000" pitchFamily="2" charset="-78"/>
              </a:rPr>
              <a:t>جایگاه تحلیل محتوا</a:t>
            </a:r>
            <a:endParaRPr lang="fa-IR" dirty="0">
              <a:cs typeface="B Nazanin" panose="00000400000000000000" pitchFamily="2" charset="-78"/>
            </a:endParaRPr>
          </a:p>
        </p:txBody>
      </p:sp>
      <p:sp>
        <p:nvSpPr>
          <p:cNvPr id="3" name="Content Placeholder 2"/>
          <p:cNvSpPr>
            <a:spLocks noGrp="1"/>
          </p:cNvSpPr>
          <p:nvPr>
            <p:ph idx="1"/>
          </p:nvPr>
        </p:nvSpPr>
        <p:spPr/>
        <p:txBody>
          <a:bodyPr/>
          <a:lstStyle/>
          <a:p>
            <a:r>
              <a:rPr lang="fa-IR" dirty="0" smtClean="0"/>
              <a:t>ا</a:t>
            </a:r>
            <a:r>
              <a:rPr lang="fa-IR" dirty="0" smtClean="0">
                <a:cs typeface="B Nazanin" panose="00000400000000000000" pitchFamily="2" charset="-78"/>
              </a:rPr>
              <a:t>گر موضوع تحقیق پژوهشگر، بررسی و مطالعه انواع پیامها باشد،تحلیل محتوا بهترین روش خواهد بود.این روش به محقق امکان می دهد با بررسی یکی از رسانه ها در دوره معینی به مطالعه تغییرات جنبه های محتوای آن در طول زمان بپردازد.</a:t>
            </a:r>
            <a:endParaRPr lang="fa-IR" dirty="0">
              <a:cs typeface="B Nazanin" panose="00000400000000000000" pitchFamily="2" charset="-78"/>
            </a:endParaRPr>
          </a:p>
        </p:txBody>
      </p:sp>
    </p:spTree>
    <p:extLst>
      <p:ext uri="{BB962C8B-B14F-4D97-AF65-F5344CB8AC3E}">
        <p14:creationId xmlns:p14="http://schemas.microsoft.com/office/powerpoint/2010/main" val="1975300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Nazanin" panose="00000400000000000000" pitchFamily="2" charset="-78"/>
              </a:rPr>
              <a:t>ارتباط در تحلیل محتوا</a:t>
            </a:r>
            <a:endParaRPr lang="fa-IR" dirty="0">
              <a:cs typeface="B Nazanin" panose="00000400000000000000" pitchFamily="2" charset="-78"/>
            </a:endParaRPr>
          </a:p>
        </p:txBody>
      </p:sp>
      <p:sp>
        <p:nvSpPr>
          <p:cNvPr id="3" name="Content Placeholder 2"/>
          <p:cNvSpPr>
            <a:spLocks noGrp="1"/>
          </p:cNvSpPr>
          <p:nvPr>
            <p:ph idx="1"/>
          </p:nvPr>
        </p:nvSpPr>
        <p:spPr/>
        <p:txBody>
          <a:bodyPr/>
          <a:lstStyle/>
          <a:p>
            <a:r>
              <a:rPr lang="fa-IR" dirty="0" smtClean="0">
                <a:cs typeface="B Nazanin" panose="00000400000000000000" pitchFamily="2" charset="-78"/>
              </a:rPr>
              <a:t>هر ارتباطی متشکل از شش عنصر اساسی است که عبارتنداز :منبع پیام فرایند رمز گذاری در پیام ، گیرنده پیام مجرای انتقال پیام،پیام و فرایند رمز گشایی تحلیل محتوا . پیام می تواند بصورت کتاب،رمان، یاداشت سیاسی،سرمقاله، یاداشت روزانه یا متن یک سخنرانی باشد.</a:t>
            </a:r>
            <a:endParaRPr lang="fa-IR" dirty="0">
              <a:cs typeface="B Nazanin" panose="00000400000000000000" pitchFamily="2" charset="-78"/>
            </a:endParaRPr>
          </a:p>
        </p:txBody>
      </p:sp>
    </p:spTree>
    <p:extLst>
      <p:ext uri="{BB962C8B-B14F-4D97-AF65-F5344CB8AC3E}">
        <p14:creationId xmlns:p14="http://schemas.microsoft.com/office/powerpoint/2010/main" val="4266996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Nazanin" panose="00000400000000000000" pitchFamily="2" charset="-78"/>
              </a:rPr>
              <a:t>انواع تحلیل محتوا</a:t>
            </a:r>
            <a:endParaRPr lang="fa-IR" dirty="0">
              <a:cs typeface="B Nazanin" panose="00000400000000000000" pitchFamily="2" charset="-78"/>
            </a:endParaRPr>
          </a:p>
        </p:txBody>
      </p:sp>
      <p:sp>
        <p:nvSpPr>
          <p:cNvPr id="3" name="Content Placeholder 2"/>
          <p:cNvSpPr>
            <a:spLocks noGrp="1"/>
          </p:cNvSpPr>
          <p:nvPr>
            <p:ph idx="1"/>
          </p:nvPr>
        </p:nvSpPr>
        <p:spPr/>
        <p:txBody>
          <a:bodyPr/>
          <a:lstStyle/>
          <a:p>
            <a:r>
              <a:rPr lang="fa-IR" dirty="0" smtClean="0">
                <a:cs typeface="B Nazanin" panose="00000400000000000000" pitchFamily="2" charset="-78"/>
              </a:rPr>
              <a:t>تحلیل محتوای استنباطی</a:t>
            </a:r>
          </a:p>
          <a:p>
            <a:r>
              <a:rPr lang="fa-IR" dirty="0" smtClean="0">
                <a:cs typeface="B Nazanin" panose="00000400000000000000" pitchFamily="2" charset="-78"/>
              </a:rPr>
              <a:t>تحلیل محتوای مفهومی</a:t>
            </a:r>
          </a:p>
          <a:p>
            <a:r>
              <a:rPr lang="fa-IR" dirty="0" smtClean="0">
                <a:cs typeface="B Nazanin" panose="00000400000000000000" pitchFamily="2" charset="-78"/>
              </a:rPr>
              <a:t>تحلیل محتوای ارتباطی</a:t>
            </a:r>
          </a:p>
          <a:p>
            <a:r>
              <a:rPr lang="fa-IR" dirty="0" smtClean="0">
                <a:cs typeface="B Nazanin" panose="00000400000000000000" pitchFamily="2" charset="-78"/>
              </a:rPr>
              <a:t>تحلیل محتوای توصیفی</a:t>
            </a:r>
            <a:endParaRPr lang="fa-IR" dirty="0">
              <a:cs typeface="B Nazanin" panose="00000400000000000000" pitchFamily="2" charset="-78"/>
            </a:endParaRPr>
          </a:p>
        </p:txBody>
      </p:sp>
    </p:spTree>
    <p:extLst>
      <p:ext uri="{BB962C8B-B14F-4D97-AF65-F5344CB8AC3E}">
        <p14:creationId xmlns:p14="http://schemas.microsoft.com/office/powerpoint/2010/main" val="587171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lstStyle/>
          <a:p>
            <a:r>
              <a:rPr lang="fa-IR" dirty="0" smtClean="0">
                <a:cs typeface="B Nazanin" panose="00000400000000000000" pitchFamily="2" charset="-78"/>
              </a:rPr>
              <a:t>تحلیل محتوای توسیفی:</a:t>
            </a:r>
          </a:p>
          <a:p>
            <a:pPr marL="0" indent="0">
              <a:buNone/>
            </a:pPr>
            <a:r>
              <a:rPr lang="fa-IR" dirty="0" smtClean="0">
                <a:cs typeface="B Nazanin" panose="00000400000000000000" pitchFamily="2" charset="-78"/>
              </a:rPr>
              <a:t>تحلیل گر به تبیین ویژگیهای آشکاردرسیاز جمله نوشتاری، تصاویر، تمرینها ویا اهداف یک کتاب درسی می پردازد.</a:t>
            </a:r>
          </a:p>
          <a:p>
            <a:pPr marL="0" indent="0">
              <a:buNone/>
            </a:pPr>
            <a:endParaRPr lang="fa-IR" dirty="0" smtClean="0">
              <a:cs typeface="B Nazanin" panose="00000400000000000000" pitchFamily="2" charset="-78"/>
            </a:endParaRPr>
          </a:p>
          <a:p>
            <a:pPr marL="0" indent="0">
              <a:buNone/>
            </a:pPr>
            <a:r>
              <a:rPr lang="fa-IR" dirty="0" smtClean="0">
                <a:cs typeface="B Nazanin" panose="00000400000000000000" pitchFamily="2" charset="-78"/>
              </a:rPr>
              <a:t>تحلیل محتوای ارتباطی: به بررسی چگونگی ارتباط بین اجزا و عناصر یک کتاب درسی از جمله اهداف متن نوشتاری، تصاویر و تمرینها می پردازد.</a:t>
            </a:r>
          </a:p>
          <a:p>
            <a:pPr marL="0" indent="0">
              <a:buNone/>
            </a:pPr>
            <a:endParaRPr lang="fa-IR" dirty="0">
              <a:cs typeface="B Nazanin" panose="00000400000000000000" pitchFamily="2" charset="-78"/>
            </a:endParaRPr>
          </a:p>
        </p:txBody>
      </p:sp>
    </p:spTree>
    <p:extLst>
      <p:ext uri="{BB962C8B-B14F-4D97-AF65-F5344CB8AC3E}">
        <p14:creationId xmlns:p14="http://schemas.microsoft.com/office/powerpoint/2010/main" val="4021623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lstStyle/>
          <a:p>
            <a:r>
              <a:rPr lang="fa-IR" dirty="0" smtClean="0">
                <a:cs typeface="B Nazanin" panose="00000400000000000000" pitchFamily="2" charset="-78"/>
              </a:rPr>
              <a:t>تحلیل محتوای استنباطی:این نوع تحلیل صرفا به توصیف محتوای متن  توجه ندارد،بلکه هدفش آن است که از محتوای یک متن در مورد جنبه هایی از واقعیت اجتماعی نتیجه گیری به عمل اورد.</a:t>
            </a:r>
          </a:p>
          <a:p>
            <a:r>
              <a:rPr lang="fa-IR" dirty="0" smtClean="0">
                <a:cs typeface="B Nazanin" panose="00000400000000000000" pitchFamily="2" charset="-78"/>
              </a:rPr>
              <a:t>تحلیل محتوای مفهومی: محقق به شمارش و تحلیل فروانی لغات وعبارات به کار رفته در یک متن که به مفهوم خاصی اشاره کرده است، می پردازد.</a:t>
            </a:r>
            <a:endParaRPr lang="fa-IR" dirty="0">
              <a:cs typeface="B Nazanin" panose="00000400000000000000" pitchFamily="2" charset="-78"/>
            </a:endParaRPr>
          </a:p>
        </p:txBody>
      </p:sp>
    </p:spTree>
    <p:extLst>
      <p:ext uri="{BB962C8B-B14F-4D97-AF65-F5344CB8AC3E}">
        <p14:creationId xmlns:p14="http://schemas.microsoft.com/office/powerpoint/2010/main" val="3798519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Nazanin" panose="00000400000000000000" pitchFamily="2" charset="-78"/>
              </a:rPr>
              <a:t>مزایای تحلیل محتوا</a:t>
            </a:r>
            <a:endParaRPr lang="fa-IR" dirty="0">
              <a:cs typeface="B Nazanin" panose="00000400000000000000" pitchFamily="2" charset="-78"/>
            </a:endParaRPr>
          </a:p>
        </p:txBody>
      </p:sp>
      <p:sp>
        <p:nvSpPr>
          <p:cNvPr id="3" name="Content Placeholder 2"/>
          <p:cNvSpPr>
            <a:spLocks noGrp="1"/>
          </p:cNvSpPr>
          <p:nvPr>
            <p:ph idx="1"/>
          </p:nvPr>
        </p:nvSpPr>
        <p:spPr/>
        <p:txBody>
          <a:bodyPr/>
          <a:lstStyle/>
          <a:p>
            <a:r>
              <a:rPr lang="fa-IR" dirty="0" smtClean="0">
                <a:cs typeface="B Nazanin" panose="00000400000000000000" pitchFamily="2" charset="-78"/>
              </a:rPr>
              <a:t>تحلیل محتوا به طور مستقیم، شبکه ارتباطی بین متون را موردتوجه قرار می دهد.</a:t>
            </a:r>
          </a:p>
          <a:p>
            <a:r>
              <a:rPr lang="fa-IR" dirty="0" smtClean="0">
                <a:cs typeface="B Nazanin" panose="00000400000000000000" pitchFamily="2" charset="-78"/>
              </a:rPr>
              <a:t>تحلیل محتوا می تواند برای عملکردهای کیفی و کمی به کار رود.</a:t>
            </a:r>
          </a:p>
          <a:p>
            <a:r>
              <a:rPr lang="fa-IR" dirty="0" smtClean="0">
                <a:cs typeface="B Nazanin" panose="00000400000000000000" pitchFamily="2" charset="-78"/>
              </a:rPr>
              <a:t>این روش می تواند از طریق تفسیر متون برای اهداف مختلف بکار رود.</a:t>
            </a:r>
          </a:p>
          <a:p>
            <a:r>
              <a:rPr lang="fa-IR" dirty="0" smtClean="0">
                <a:cs typeface="B Nazanin" panose="00000400000000000000" pitchFamily="2" charset="-78"/>
              </a:rPr>
              <a:t>این روش اگر به خوبی اجرا شود به عنوان یک روش تحقیقی نسبتا دقیق بکار رود.</a:t>
            </a:r>
            <a:endParaRPr lang="fa-IR" dirty="0">
              <a:cs typeface="B Nazanin" panose="00000400000000000000" pitchFamily="2" charset="-78"/>
            </a:endParaRPr>
          </a:p>
        </p:txBody>
      </p:sp>
    </p:spTree>
    <p:extLst>
      <p:ext uri="{BB962C8B-B14F-4D97-AF65-F5344CB8AC3E}">
        <p14:creationId xmlns:p14="http://schemas.microsoft.com/office/powerpoint/2010/main" val="42418511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223</TotalTime>
  <Words>529</Words>
  <Application>Microsoft Office PowerPoint</Application>
  <PresentationFormat>On-screen Show (4:3)</PresentationFormat>
  <Paragraphs>43</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بسمه تعالی</vt:lpstr>
      <vt:lpstr>تعریف تحلیل محتوا</vt:lpstr>
      <vt:lpstr>ویژگیهای تحلیل محتوا</vt:lpstr>
      <vt:lpstr>جایگاه تحلیل محتوا</vt:lpstr>
      <vt:lpstr>ارتباط در تحلیل محتوا</vt:lpstr>
      <vt:lpstr>انواع تحلیل محتوا</vt:lpstr>
      <vt:lpstr>PowerPoint Presentation</vt:lpstr>
      <vt:lpstr>PowerPoint Presentation</vt:lpstr>
      <vt:lpstr>مزایای تحلیل محتوا</vt:lpstr>
      <vt:lpstr>معایب تحلیل محتوا</vt:lpstr>
      <vt:lpstr>کاربردهای تحلیل محتوا</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بسمه تعالی</dc:title>
  <dc:creator>intel</dc:creator>
  <cp:lastModifiedBy>intel</cp:lastModifiedBy>
  <cp:revision>31</cp:revision>
  <dcterms:created xsi:type="dcterms:W3CDTF">2020-03-08T09:00:26Z</dcterms:created>
  <dcterms:modified xsi:type="dcterms:W3CDTF">2020-03-08T14:42:32Z</dcterms:modified>
</cp:coreProperties>
</file>